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87" r:id="rId8"/>
    <p:sldId id="288" r:id="rId9"/>
    <p:sldId id="289" r:id="rId10"/>
    <p:sldId id="292" r:id="rId11"/>
    <p:sldId id="267" r:id="rId12"/>
    <p:sldId id="261" r:id="rId13"/>
    <p:sldId id="264" r:id="rId14"/>
    <p:sldId id="294" r:id="rId15"/>
    <p:sldId id="293" r:id="rId16"/>
    <p:sldId id="262" r:id="rId17"/>
    <p:sldId id="263" r:id="rId18"/>
    <p:sldId id="265" r:id="rId19"/>
    <p:sldId id="269" r:id="rId20"/>
    <p:sldId id="270" r:id="rId21"/>
    <p:sldId id="271" r:id="rId22"/>
    <p:sldId id="290" r:id="rId23"/>
    <p:sldId id="272" r:id="rId24"/>
    <p:sldId id="273" r:id="rId25"/>
    <p:sldId id="274" r:id="rId26"/>
    <p:sldId id="275" r:id="rId27"/>
    <p:sldId id="291" r:id="rId28"/>
    <p:sldId id="295" r:id="rId29"/>
    <p:sldId id="276" r:id="rId30"/>
    <p:sldId id="277" r:id="rId31"/>
    <p:sldId id="296" r:id="rId32"/>
    <p:sldId id="278" r:id="rId33"/>
    <p:sldId id="279" r:id="rId34"/>
    <p:sldId id="280" r:id="rId35"/>
    <p:sldId id="282" r:id="rId36"/>
    <p:sldId id="283" r:id="rId37"/>
    <p:sldId id="285" r:id="rId38"/>
    <p:sldId id="281" r:id="rId39"/>
    <p:sldId id="284" r:id="rId40"/>
    <p:sldId id="28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937AF6-4BA2-4DA1-936F-E05400C0E582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C0BA1-82C5-4929-B916-B68435B161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prehensivereadingsolutions.com/" TargetMode="External"/><Relationship Id="rId2" Type="http://schemas.openxmlformats.org/officeDocument/2006/relationships/hyperlink" Target="http://www.fcrr.org/for-educators/sca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rdgen.serpmedia.org/s_elem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Instruction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Jennifer </a:t>
            </a:r>
            <a:r>
              <a:rPr lang="en-US" sz="2000" dirty="0" err="1" smtClean="0"/>
              <a:t>Whorrall</a:t>
            </a:r>
            <a:endParaRPr lang="en-US" sz="2000" dirty="0" smtClean="0"/>
          </a:p>
          <a:p>
            <a:pPr algn="ctr"/>
            <a:r>
              <a:rPr lang="en-US" sz="2000" dirty="0" smtClean="0"/>
              <a:t>Literacy Coach </a:t>
            </a:r>
          </a:p>
          <a:p>
            <a:pPr algn="ctr"/>
            <a:r>
              <a:rPr lang="en-US" sz="2000" dirty="0" smtClean="0"/>
              <a:t>Commonwealth Center for Children and Adolescents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118" y="2347647"/>
            <a:ext cx="7397764" cy="35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0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–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word instruction </a:t>
            </a:r>
          </a:p>
          <a:p>
            <a:r>
              <a:rPr lang="en-US" dirty="0" smtClean="0"/>
              <a:t>Vocabulary across the content areas </a:t>
            </a:r>
          </a:p>
          <a:p>
            <a:r>
              <a:rPr lang="en-US" dirty="0" smtClean="0"/>
              <a:t>Common SOLs</a:t>
            </a:r>
          </a:p>
          <a:p>
            <a:pPr lvl="1"/>
            <a:r>
              <a:rPr lang="en-US" dirty="0" smtClean="0"/>
              <a:t>Vocabulary includes: </a:t>
            </a:r>
          </a:p>
          <a:p>
            <a:pPr lvl="2"/>
            <a:r>
              <a:rPr lang="en-US" dirty="0" smtClean="0"/>
              <a:t>Homophones</a:t>
            </a:r>
          </a:p>
          <a:p>
            <a:pPr lvl="2"/>
            <a:r>
              <a:rPr lang="en-US" dirty="0" smtClean="0"/>
              <a:t>Affixes</a:t>
            </a:r>
          </a:p>
          <a:p>
            <a:pPr lvl="2"/>
            <a:r>
              <a:rPr lang="en-US" dirty="0" smtClean="0"/>
              <a:t>Roots</a:t>
            </a:r>
          </a:p>
          <a:p>
            <a:pPr lvl="2"/>
            <a:r>
              <a:rPr lang="en-US" dirty="0" smtClean="0"/>
              <a:t>Synonyms/antonyms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Word Instruction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Generative Vocabulary: teaching </a:t>
            </a:r>
            <a:r>
              <a:rPr lang="en-US" i="1" dirty="0" smtClean="0"/>
              <a:t>how </a:t>
            </a:r>
            <a:r>
              <a:rPr lang="en-US" dirty="0" smtClean="0"/>
              <a:t>words work</a:t>
            </a:r>
          </a:p>
          <a:p>
            <a:pPr lvl="1"/>
            <a:r>
              <a:rPr lang="en-US" dirty="0" smtClean="0"/>
              <a:t>Why is this important?</a:t>
            </a:r>
          </a:p>
          <a:p>
            <a:pPr lvl="2"/>
            <a:r>
              <a:rPr lang="en-US" dirty="0" smtClean="0"/>
              <a:t>Over 60% of English vocabulary is created through a combo of Latin and Greek roots, prefixes, and suffixes</a:t>
            </a:r>
          </a:p>
          <a:p>
            <a:pPr lvl="2"/>
            <a:r>
              <a:rPr lang="en-US" dirty="0" smtClean="0"/>
              <a:t>Over 90% of vocabulary in science and technology is created from the combo of Latin and Greek roots, prefixes, and suffixes</a:t>
            </a:r>
          </a:p>
          <a:p>
            <a:pPr lvl="2"/>
            <a:r>
              <a:rPr lang="en-US" dirty="0" smtClean="0"/>
              <a:t>90% of English words with more than 1 syllable are Latin based (most of the remaining 10% are Greek based) </a:t>
            </a:r>
          </a:p>
          <a:p>
            <a:pPr lvl="2"/>
            <a:r>
              <a:rPr lang="en-US" dirty="0" smtClean="0"/>
              <a:t>Morphological knowledge makes a significant contribution to reading ability and is correlated with reading ability through high school </a:t>
            </a:r>
          </a:p>
          <a:p>
            <a:pPr lvl="8"/>
            <a:r>
              <a:rPr lang="en-US" dirty="0" smtClean="0"/>
              <a:t>(</a:t>
            </a:r>
            <a:r>
              <a:rPr lang="en-US" dirty="0" err="1" smtClean="0"/>
              <a:t>Flanigan</a:t>
            </a:r>
            <a:r>
              <a:rPr lang="en-US" dirty="0" smtClean="0"/>
              <a:t>, Hayes, Templeton, Bear, </a:t>
            </a:r>
            <a:r>
              <a:rPr lang="en-US" dirty="0" err="1" smtClean="0"/>
              <a:t>Invernizzi</a:t>
            </a:r>
            <a:r>
              <a:rPr lang="en-US" dirty="0" smtClean="0"/>
              <a:t>, &amp; Johnston,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Vocabulary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</a:p>
          <a:p>
            <a:r>
              <a:rPr lang="en-US" dirty="0" smtClean="0"/>
              <a:t>Word play </a:t>
            </a:r>
          </a:p>
          <a:p>
            <a:r>
              <a:rPr lang="en-US" dirty="0" smtClean="0"/>
              <a:t>Graphic Organizers</a:t>
            </a:r>
          </a:p>
          <a:p>
            <a:r>
              <a:rPr lang="en-US" dirty="0" smtClean="0"/>
              <a:t>Transcends across content areas (science, math, technology, social studies) – make connections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77" y="2352170"/>
            <a:ext cx="7216446" cy="35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885" y="3080444"/>
            <a:ext cx="6636229" cy="20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Specific Instruction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tiers</a:t>
            </a:r>
          </a:p>
          <a:p>
            <a:pPr lvl="1"/>
            <a:r>
              <a:rPr lang="en-US" dirty="0" smtClean="0"/>
              <a:t>Tier 1: conversational vocabulary </a:t>
            </a:r>
          </a:p>
          <a:p>
            <a:pPr lvl="2"/>
            <a:r>
              <a:rPr lang="en-US" dirty="0" smtClean="0"/>
              <a:t>90% of written texts are comprised of words from Tier 1</a:t>
            </a:r>
          </a:p>
          <a:p>
            <a:pPr lvl="1"/>
            <a:r>
              <a:rPr lang="en-US" dirty="0" smtClean="0"/>
              <a:t>Tier 2: core academic words</a:t>
            </a:r>
          </a:p>
          <a:p>
            <a:pPr lvl="2"/>
            <a:r>
              <a:rPr lang="en-US" dirty="0" smtClean="0"/>
              <a:t>Words that are encountered across content</a:t>
            </a:r>
          </a:p>
          <a:p>
            <a:pPr lvl="1"/>
            <a:r>
              <a:rPr lang="en-US" dirty="0" smtClean="0"/>
              <a:t>Tier 3: content-specific words</a:t>
            </a:r>
          </a:p>
          <a:p>
            <a:pPr lvl="2"/>
            <a:r>
              <a:rPr lang="en-US" dirty="0" smtClean="0"/>
              <a:t>Distinctive to content area (concepts) – take longer to teach and learn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Specific Instruction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Selection of words</a:t>
            </a:r>
          </a:p>
          <a:p>
            <a:r>
              <a:rPr lang="en-US" dirty="0" smtClean="0"/>
              <a:t>Three-Level Framework</a:t>
            </a:r>
          </a:p>
          <a:p>
            <a:pPr lvl="1"/>
            <a:r>
              <a:rPr lang="en-US" dirty="0" smtClean="0"/>
              <a:t>Deep Knowledge Words</a:t>
            </a:r>
          </a:p>
          <a:p>
            <a:pPr lvl="2"/>
            <a:r>
              <a:rPr lang="en-US" dirty="0" smtClean="0"/>
              <a:t>Important enough to spend significant time teaching</a:t>
            </a:r>
          </a:p>
          <a:p>
            <a:pPr lvl="2"/>
            <a:r>
              <a:rPr lang="en-US" dirty="0" smtClean="0"/>
              <a:t>Explicitly teach/guide students to deep understanding</a:t>
            </a:r>
          </a:p>
          <a:p>
            <a:pPr lvl="2"/>
            <a:r>
              <a:rPr lang="en-US" dirty="0" smtClean="0"/>
              <a:t>Use in before/during/after reading or teaching</a:t>
            </a:r>
          </a:p>
          <a:p>
            <a:pPr lvl="1"/>
            <a:r>
              <a:rPr lang="en-US" dirty="0" smtClean="0"/>
              <a:t>Foot-In-The-Door Words</a:t>
            </a:r>
          </a:p>
          <a:p>
            <a:pPr lvl="2"/>
            <a:r>
              <a:rPr lang="en-US" dirty="0" smtClean="0"/>
              <a:t>Can be Content Specific OR Core Academic</a:t>
            </a:r>
          </a:p>
          <a:p>
            <a:pPr lvl="2"/>
            <a:r>
              <a:rPr lang="en-US" dirty="0" smtClean="0"/>
              <a:t>Require minimal teaching – brief explanation in rich context</a:t>
            </a:r>
          </a:p>
          <a:p>
            <a:pPr lvl="1"/>
            <a:r>
              <a:rPr lang="en-US" dirty="0" smtClean="0"/>
              <a:t>Words NOT to Teach</a:t>
            </a:r>
          </a:p>
          <a:p>
            <a:pPr lvl="2"/>
            <a:r>
              <a:rPr lang="en-US" dirty="0" smtClean="0"/>
              <a:t>Words already known</a:t>
            </a:r>
          </a:p>
          <a:p>
            <a:pPr lvl="2"/>
            <a:r>
              <a:rPr lang="en-US" dirty="0" smtClean="0"/>
              <a:t>Words that do NOT serve lesson objectives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17220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n-US" sz="1100" dirty="0" err="1" smtClean="0"/>
              <a:t>Flanigan</a:t>
            </a:r>
            <a:r>
              <a:rPr lang="en-US" sz="1100" dirty="0" smtClean="0"/>
              <a:t>, Hayes, Templeton, Bear, </a:t>
            </a:r>
            <a:r>
              <a:rPr lang="en-US" sz="1100" dirty="0" err="1" smtClean="0"/>
              <a:t>Invernizzi</a:t>
            </a:r>
            <a:r>
              <a:rPr lang="en-US" sz="1100" dirty="0" smtClean="0"/>
              <a:t>, &amp; Johnston, 2011)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Specific Instruction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Semantic Feature Analysis</a:t>
            </a:r>
          </a:p>
          <a:p>
            <a:pPr lvl="1"/>
            <a:r>
              <a:rPr lang="en-US" dirty="0" smtClean="0"/>
              <a:t>Semantic Gradient</a:t>
            </a:r>
          </a:p>
          <a:p>
            <a:pPr lvl="1"/>
            <a:r>
              <a:rPr lang="en-US" dirty="0" smtClean="0"/>
              <a:t>Semantic Map</a:t>
            </a:r>
          </a:p>
          <a:p>
            <a:pPr lvl="1"/>
            <a:r>
              <a:rPr lang="en-US" dirty="0" smtClean="0"/>
              <a:t>Concept Sorts</a:t>
            </a:r>
          </a:p>
          <a:p>
            <a:pPr lvl="1"/>
            <a:r>
              <a:rPr lang="en-US" dirty="0" smtClean="0"/>
              <a:t>Concept of Definition Map</a:t>
            </a:r>
          </a:p>
          <a:p>
            <a:pPr lvl="1"/>
            <a:r>
              <a:rPr lang="en-US" dirty="0" smtClean="0"/>
              <a:t>Four Square</a:t>
            </a:r>
          </a:p>
          <a:p>
            <a:pPr lvl="1"/>
            <a:r>
              <a:rPr lang="en-US" dirty="0" err="1" smtClean="0"/>
              <a:t>Frayer</a:t>
            </a:r>
            <a:r>
              <a:rPr lang="en-US" smtClean="0"/>
              <a:t> Model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Rating Chart</a:t>
            </a:r>
            <a:br>
              <a:rPr lang="en-US" dirty="0" smtClean="0"/>
            </a:br>
            <a:r>
              <a:rPr lang="en-US" sz="2700" dirty="0" smtClean="0"/>
              <a:t>Prevents teaching known words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30772" y="2026480"/>
          <a:ext cx="6576932" cy="358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233"/>
                <a:gridCol w="1644233"/>
                <a:gridCol w="1644233"/>
                <a:gridCol w="1644233"/>
              </a:tblGrid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Word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 It Well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Have Seen or Heard It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Have No Clue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  <a:tr h="398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48" marR="322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Vocabulary: The Gap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Hart and </a:t>
            </a:r>
            <a:r>
              <a:rPr lang="en-US" dirty="0" err="1" smtClean="0"/>
              <a:t>Risley</a:t>
            </a:r>
            <a:r>
              <a:rPr lang="en-US" dirty="0" smtClean="0"/>
              <a:t>, 1995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30 Million Word Gap</a:t>
            </a:r>
            <a:endParaRPr lang="en-US" dirty="0"/>
          </a:p>
        </p:txBody>
      </p:sp>
      <p:pic>
        <p:nvPicPr>
          <p:cNvPr id="7" name="Content Placeholder 6" descr="number of word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4495800" cy="2682066"/>
          </a:xfrm>
        </p:spPr>
      </p:pic>
      <p:pic>
        <p:nvPicPr>
          <p:cNvPr id="8" name="Content Placeholder 7" descr="30-million-word-gap-image-1024x6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6498" y="2895600"/>
            <a:ext cx="4136502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Frayer</a:t>
            </a:r>
            <a:r>
              <a:rPr lang="en-US" dirty="0" smtClean="0"/>
              <a:t> Model </a:t>
            </a:r>
            <a:endParaRPr lang="en-US" dirty="0"/>
          </a:p>
        </p:txBody>
      </p:sp>
      <p:pic>
        <p:nvPicPr>
          <p:cNvPr id="2051" name="Picture 3" descr="http://math-on-the-move.wikispaces.com/file/view/frayer.JPG/182429483/fra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05" y="2226469"/>
            <a:ext cx="4932657" cy="36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austin.k12.mn.us/it/teacherConnection/InstructionalCoaching/Instructional%20Documents/Reading%20Strategies/All%20Grades%20Reading%20Strategies/Frayer%20Model-vocabulary%20and%20pre-assessment%20strategy/Frayer%20model%20math%20examp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131094"/>
            <a:ext cx="6203234" cy="46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23" y="2116951"/>
            <a:ext cx="7506554" cy="40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8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2287" y="906605"/>
            <a:ext cx="5865655" cy="54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egereetintelligere.files.wordpress.com/2012/04/wordmapsamp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4" y="1069609"/>
            <a:ext cx="3811250" cy="49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Map</a:t>
            </a:r>
            <a:endParaRPr lang="en-US" dirty="0"/>
          </a:p>
        </p:txBody>
      </p:sp>
      <p:pic>
        <p:nvPicPr>
          <p:cNvPr id="4098" name="Picture 2" descr="https://s-media-cache-ak0.pinimg.com/236x/bb/35/9c/bb359c10abd48c4e78722e0217bd8c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83" y="1891572"/>
            <a:ext cx="3935453" cy="38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Map: Example </a:t>
            </a:r>
            <a:endParaRPr lang="en-US" dirty="0"/>
          </a:p>
        </p:txBody>
      </p:sp>
      <p:pic>
        <p:nvPicPr>
          <p:cNvPr id="3074" name="Picture 2" descr="https://english6th2009.wikispaces.com/file/view/semantic_map.gif/68048805/523x335/semantic_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13" y="1790388"/>
            <a:ext cx="6290027" cy="40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49452" y="1935163"/>
            <a:ext cx="404509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91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691" y="2058147"/>
            <a:ext cx="3662618" cy="41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4" y="857251"/>
            <a:ext cx="7886700" cy="994172"/>
          </a:xfrm>
        </p:spPr>
        <p:txBody>
          <a:bodyPr/>
          <a:lstStyle/>
          <a:p>
            <a:r>
              <a:rPr lang="en-US" dirty="0" smtClean="0"/>
              <a:t>Semantic Features Analysis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78189" y="1628179"/>
          <a:ext cx="5031293" cy="41717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4349"/>
                <a:gridCol w="309618"/>
                <a:gridCol w="309618"/>
                <a:gridCol w="309618"/>
                <a:gridCol w="309618"/>
                <a:gridCol w="309618"/>
                <a:gridCol w="309618"/>
                <a:gridCol w="309618"/>
                <a:gridCol w="309618"/>
              </a:tblGrid>
              <a:tr h="1012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Concept Terms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Key Features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  <a:tr h="243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7" marR="47527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6114" y="2361553"/>
            <a:ext cx="2716968" cy="364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After you</a:t>
            </a:r>
            <a:r>
              <a:rPr lang="en-US" sz="13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read the text selection, code what characteristics are associated with which terms.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3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Codes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indent="-257175">
              <a:lnSpc>
                <a:spcPct val="115000"/>
              </a:lnSpc>
            </a:pPr>
            <a:r>
              <a:rPr lang="en-US" sz="13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	</a:t>
            </a: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the term typically possesses that feature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indent="-257175">
              <a:lnSpc>
                <a:spcPct val="115000"/>
              </a:lnSpc>
            </a:pPr>
            <a:r>
              <a:rPr lang="en-US" sz="13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–	</a:t>
            </a: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the term does not typically include that characteristic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indent="-257175">
              <a:lnSpc>
                <a:spcPct val="115000"/>
              </a:lnSpc>
            </a:pPr>
            <a:r>
              <a:rPr lang="en-US" sz="135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	</a:t>
            </a:r>
            <a:r>
              <a:rPr lang="en-US" sz="135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it is debatable or if the key feature depends upon the specific context/situation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Impact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initial 1995 study, Hart and </a:t>
            </a:r>
            <a:r>
              <a:rPr lang="en-US" dirty="0" err="1" smtClean="0"/>
              <a:t>Risley</a:t>
            </a:r>
            <a:r>
              <a:rPr lang="en-US" dirty="0" smtClean="0"/>
              <a:t> were able to recruit 29 of the original 42 families to study the children’s performance in 3</a:t>
            </a:r>
            <a:r>
              <a:rPr lang="en-US" baseline="30000" dirty="0" smtClean="0"/>
              <a:t>rd</a:t>
            </a:r>
            <a:r>
              <a:rPr lang="en-US" dirty="0" smtClean="0"/>
              <a:t> grade:</a:t>
            </a:r>
          </a:p>
          <a:p>
            <a:pPr lvl="1"/>
            <a:r>
              <a:rPr lang="en-US" dirty="0" smtClean="0"/>
              <a:t>Rate of vocabulary growth at age 3 was strongly associated with vocabulary scores at age 9-10</a:t>
            </a:r>
          </a:p>
          <a:p>
            <a:pPr lvl="1"/>
            <a:r>
              <a:rPr lang="en-US" dirty="0" smtClean="0"/>
              <a:t>Vocabulary use at age 3 was strongly associated with measures of language skill at 9-10 years old</a:t>
            </a:r>
          </a:p>
          <a:p>
            <a:pPr lvl="1"/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endParaRPr lang="en-US" sz="1100" dirty="0" smtClean="0"/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r>
              <a:rPr lang="en-US" sz="1100" dirty="0" smtClean="0"/>
              <a:t>							(Hart &amp; </a:t>
            </a:r>
            <a:r>
              <a:rPr lang="en-US" sz="1100" dirty="0" err="1" smtClean="0"/>
              <a:t>Risley</a:t>
            </a:r>
            <a:r>
              <a:rPr lang="en-US" sz="1100" dirty="0" smtClean="0"/>
              <a:t>, 2003).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SFA Example</a:t>
            </a:r>
            <a:endParaRPr lang="en-US" dirty="0"/>
          </a:p>
        </p:txBody>
      </p:sp>
      <p:pic>
        <p:nvPicPr>
          <p:cNvPr id="8194" name="Picture 2" descr="http://cf067b.medialib.glogster.com/media/5b/5be8908081d711e48249a7deacb10da493baed9dd4cd104cf0b4fc815f0f1130/semanticfeatures-gif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84" y="1628180"/>
            <a:ext cx="5081666" cy="421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707" y="2017436"/>
            <a:ext cx="5584586" cy="42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Square</a:t>
            </a:r>
          </a:p>
          <a:p>
            <a:r>
              <a:rPr lang="en-US" dirty="0" smtClean="0"/>
              <a:t>Word Graffiti </a:t>
            </a:r>
          </a:p>
          <a:p>
            <a:r>
              <a:rPr lang="en-US" dirty="0" smtClean="0"/>
              <a:t>Draw-Label-Caption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83" y="1063068"/>
            <a:ext cx="4572000" cy="20567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1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 Graffiti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buFont typeface="+mj-lt"/>
              <a:buAutoNum type="arabicPeriod"/>
            </a:pPr>
            <a:r>
              <a:rPr lang="en-US" sz="13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vocabulary word in large letters in the center of the paper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buFont typeface="+mj-lt"/>
              <a:buAutoNum type="arabicPeriod"/>
            </a:pPr>
            <a:r>
              <a:rPr lang="en-US" sz="13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Fill in the paper with words, symbols, and pictures that help to define the vocabulary word/concept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buFont typeface="+mj-lt"/>
              <a:buAutoNum type="arabicPeriod"/>
            </a:pPr>
            <a:r>
              <a:rPr lang="en-US" sz="13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students to include examples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buFont typeface="+mj-lt"/>
              <a:buAutoNum type="arabicPeriod"/>
            </a:pPr>
            <a:r>
              <a:rPr lang="en-US" sz="135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entire page should be covered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Content Placeholder 4" descr="http://learningtasks.weebly.com/uploads/1/5/0/8/1508449/3203543_orig.jpeg?3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027" y="2485048"/>
            <a:ext cx="4351338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mages.epals.com/media/commoncore/pics/grafitti_w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78" y="3184474"/>
            <a:ext cx="3249117" cy="215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4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07" y="1221036"/>
            <a:ext cx="3934918" cy="42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prodivame.com/uploads/6/6/3/3/6633752/320673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68" y="2004524"/>
            <a:ext cx="4356056" cy="31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47613890f8bd940705deb8ba864f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7692" y="1014306"/>
            <a:ext cx="3585929" cy="4648426"/>
          </a:xfrm>
        </p:spPr>
      </p:pic>
    </p:spTree>
    <p:extLst>
      <p:ext uri="{BB962C8B-B14F-4D97-AF65-F5344CB8AC3E}">
        <p14:creationId xmlns:p14="http://schemas.microsoft.com/office/powerpoint/2010/main" val="12435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 and Antonyms</a:t>
            </a:r>
            <a:endParaRPr lang="en-US" dirty="0"/>
          </a:p>
        </p:txBody>
      </p:sp>
      <p:pic>
        <p:nvPicPr>
          <p:cNvPr id="4" name="Content Placeholder 3" descr="sy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348" y="1967888"/>
            <a:ext cx="2878410" cy="3740352"/>
          </a:xfrm>
        </p:spPr>
      </p:pic>
      <p:pic>
        <p:nvPicPr>
          <p:cNvPr id="35842" name="Picture 2" descr="https://mcdn1.teacherspayteachers.com/thumbitem/Synonym-Antonym-Web-Character-Traits-Graphic-Organizer-CCSS-CCLS/original-36942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084" y="2180658"/>
            <a:ext cx="4405454" cy="3398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Homophones </a:t>
            </a:r>
            <a:endParaRPr lang="en-US" dirty="0"/>
          </a:p>
        </p:txBody>
      </p:sp>
      <p:pic>
        <p:nvPicPr>
          <p:cNvPr id="4" name="Content Placeholder 3" descr="Sample free homophones 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168" y="2065117"/>
            <a:ext cx="4553261" cy="3528778"/>
          </a:xfrm>
        </p:spPr>
      </p:pic>
      <p:sp>
        <p:nvSpPr>
          <p:cNvPr id="5" name="TextBox 4"/>
          <p:cNvSpPr txBox="1"/>
          <p:nvPr/>
        </p:nvSpPr>
        <p:spPr>
          <a:xfrm>
            <a:off x="6037288" y="2689797"/>
            <a:ext cx="2675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Create Homophone or Homograph books</a:t>
            </a:r>
          </a:p>
        </p:txBody>
      </p:sp>
    </p:spTree>
    <p:extLst>
      <p:ext uri="{BB962C8B-B14F-4D97-AF65-F5344CB8AC3E}">
        <p14:creationId xmlns:p14="http://schemas.microsoft.com/office/powerpoint/2010/main" val="24660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</a:t>
            </a:r>
            <a:endParaRPr lang="en-US" dirty="0"/>
          </a:p>
        </p:txBody>
      </p:sp>
      <p:pic>
        <p:nvPicPr>
          <p:cNvPr id="4" name="Content Placeholder 3" descr="0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067" y="2042349"/>
            <a:ext cx="4318104" cy="3742357"/>
          </a:xfrm>
        </p:spPr>
      </p:pic>
    </p:spTree>
    <p:extLst>
      <p:ext uri="{BB962C8B-B14F-4D97-AF65-F5344CB8AC3E}">
        <p14:creationId xmlns:p14="http://schemas.microsoft.com/office/powerpoint/2010/main" val="26630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Gradient (Continuum) </a:t>
            </a:r>
            <a:endParaRPr lang="en-US" dirty="0"/>
          </a:p>
        </p:txBody>
      </p:sp>
      <p:pic>
        <p:nvPicPr>
          <p:cNvPr id="4" name="Content Placeholder 3" descr="semantic_gradi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4439" y="2028071"/>
            <a:ext cx="6419538" cy="3800367"/>
          </a:xfrm>
        </p:spPr>
      </p:pic>
    </p:spTree>
    <p:extLst>
      <p:ext uri="{BB962C8B-B14F-4D97-AF65-F5344CB8AC3E}">
        <p14:creationId xmlns:p14="http://schemas.microsoft.com/office/powerpoint/2010/main" val="32849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27888"/>
          </a:xfrm>
        </p:spPr>
        <p:txBody>
          <a:bodyPr>
            <a:noAutofit/>
          </a:bodyPr>
          <a:lstStyle/>
          <a:p>
            <a:r>
              <a:rPr lang="en-US" sz="3600" dirty="0" smtClean="0"/>
              <a:t>Vocabulary and Reading Comprehension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1120"/>
          </a:xfrm>
        </p:spPr>
        <p:txBody>
          <a:bodyPr/>
          <a:lstStyle/>
          <a:p>
            <a:r>
              <a:rPr lang="en-US" dirty="0" smtClean="0"/>
              <a:t>Latest NAEP vocabulary scores suggest</a:t>
            </a:r>
          </a:p>
          <a:p>
            <a:pPr lvl="1"/>
            <a:r>
              <a:rPr lang="en-US" dirty="0" smtClean="0"/>
              <a:t>Vocabulary knowledge is related to reading comprehension 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7362825" cy="283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6324600"/>
            <a:ext cx="7895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Hink</a:t>
            </a:r>
            <a:r>
              <a:rPr lang="en-US" dirty="0" smtClean="0"/>
              <a:t> Pinks</a:t>
            </a:r>
            <a:endParaRPr lang="en-US" dirty="0"/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803712"/>
            <a:ext cx="7886700" cy="210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86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Florida Center for Reading Research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www.fcrr.org/for-educators/sca.asp</a:t>
            </a:r>
            <a:endParaRPr lang="en-US" dirty="0" smtClean="0"/>
          </a:p>
          <a:p>
            <a:r>
              <a:rPr lang="en-US" dirty="0" smtClean="0"/>
              <a:t>Comprehensive Reading Solutions</a:t>
            </a:r>
          </a:p>
          <a:p>
            <a:r>
              <a:rPr lang="en-US" dirty="0">
                <a:hlinkClick r:id="rId3"/>
              </a:rPr>
              <a:t>http://comprehensivereadingsolutions.com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Word Generation</a:t>
            </a:r>
          </a:p>
          <a:p>
            <a:r>
              <a:rPr lang="en-US">
                <a:hlinkClick r:id="rId4"/>
              </a:rPr>
              <a:t>http://</a:t>
            </a:r>
            <a:r>
              <a:rPr lang="en-US" smtClean="0">
                <a:hlinkClick r:id="rId4"/>
              </a:rPr>
              <a:t>wordgen.serpmedia.org/s_elem.html</a:t>
            </a: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Wide/Extensive independent reading and rich discussion</a:t>
            </a:r>
          </a:p>
          <a:p>
            <a:r>
              <a:rPr lang="en-US" dirty="0" smtClean="0"/>
              <a:t>Direct Word Instruction</a:t>
            </a:r>
          </a:p>
          <a:p>
            <a:pPr lvl="1"/>
            <a:r>
              <a:rPr lang="en-US" dirty="0" smtClean="0"/>
              <a:t> Generative </a:t>
            </a:r>
          </a:p>
          <a:p>
            <a:pPr lvl="1"/>
            <a:r>
              <a:rPr lang="en-US" dirty="0" smtClean="0"/>
              <a:t>Word-specific</a:t>
            </a:r>
          </a:p>
          <a:p>
            <a:r>
              <a:rPr lang="en-US" dirty="0" smtClean="0"/>
              <a:t>Word Consciousness (word play activities)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Kindergarten – First Grade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vocabulary instruction is done through shared readings and rich discussion</a:t>
            </a:r>
          </a:p>
          <a:p>
            <a:r>
              <a:rPr lang="en-US" dirty="0" smtClean="0"/>
              <a:t>Oral language and vocabulary are continuing to develop and are closely related to later reading ability </a:t>
            </a:r>
          </a:p>
          <a:p>
            <a:r>
              <a:rPr lang="en-US" dirty="0" smtClean="0"/>
              <a:t>Types of activities</a:t>
            </a:r>
          </a:p>
          <a:p>
            <a:pPr lvl="1"/>
            <a:r>
              <a:rPr lang="en-US" dirty="0" smtClean="0"/>
              <a:t>Word sorts – picture sorts into categories</a:t>
            </a:r>
          </a:p>
          <a:p>
            <a:pPr lvl="1"/>
            <a:r>
              <a:rPr lang="en-US" dirty="0" smtClean="0"/>
              <a:t>Discussion of synonyms and antonyms</a:t>
            </a:r>
          </a:p>
          <a:p>
            <a:pPr lvl="1"/>
            <a:r>
              <a:rPr lang="en-US" dirty="0" smtClean="0"/>
              <a:t>Rich discussion of vocabulary during shared reading and read aloud activities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854" y="2374787"/>
            <a:ext cx="7470291" cy="35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9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381000"/>
            <a:ext cx="6235544" cy="62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23" y="2302412"/>
            <a:ext cx="7506554" cy="3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748</TotalTime>
  <Words>636</Words>
  <Application>Microsoft Office PowerPoint</Application>
  <PresentationFormat>On-screen Show (4:3)</PresentationFormat>
  <Paragraphs>294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Comic Sans MS</vt:lpstr>
      <vt:lpstr>Constantia</vt:lpstr>
      <vt:lpstr>Times New Roman</vt:lpstr>
      <vt:lpstr>Wingdings 2</vt:lpstr>
      <vt:lpstr>Flow</vt:lpstr>
      <vt:lpstr>Vocabulary Instruction</vt:lpstr>
      <vt:lpstr>Vocabulary: The Gap </vt:lpstr>
      <vt:lpstr>Lasting Impact</vt:lpstr>
      <vt:lpstr>Vocabulary and Reading Comprehension </vt:lpstr>
      <vt:lpstr>Vocabulary Instruction </vt:lpstr>
      <vt:lpstr>Kindergarten – First Grade   </vt:lpstr>
      <vt:lpstr>PowerPoint Presentation</vt:lpstr>
      <vt:lpstr>PowerPoint Presentation</vt:lpstr>
      <vt:lpstr>PowerPoint Presentation</vt:lpstr>
      <vt:lpstr>PowerPoint Presentation</vt:lpstr>
      <vt:lpstr>2nd – 5th Grade</vt:lpstr>
      <vt:lpstr>Direct Word Instruction  </vt:lpstr>
      <vt:lpstr>Generative Vocabulary  </vt:lpstr>
      <vt:lpstr>PowerPoint Presentation</vt:lpstr>
      <vt:lpstr>PowerPoint Presentation</vt:lpstr>
      <vt:lpstr>Word Specific Instruction  </vt:lpstr>
      <vt:lpstr>Word Specific Instruction  </vt:lpstr>
      <vt:lpstr>Word Specific Instruction </vt:lpstr>
      <vt:lpstr>Knowledge Rating Chart Prevents teaching known words</vt:lpstr>
      <vt:lpstr>Frayer Model </vt:lpstr>
      <vt:lpstr>PowerPoint Presentation</vt:lpstr>
      <vt:lpstr>PowerPoint Presentation</vt:lpstr>
      <vt:lpstr>PowerPoint Presentation</vt:lpstr>
      <vt:lpstr>PowerPoint Presentation</vt:lpstr>
      <vt:lpstr>Semantic Map</vt:lpstr>
      <vt:lpstr>Semantic Map: Example </vt:lpstr>
      <vt:lpstr>PowerPoint Presentation</vt:lpstr>
      <vt:lpstr>PowerPoint Presentation</vt:lpstr>
      <vt:lpstr>Semantic Features Analysis </vt:lpstr>
      <vt:lpstr>SFA Example</vt:lpstr>
      <vt:lpstr>PowerPoint Presentation</vt:lpstr>
      <vt:lpstr>Visual Imagery</vt:lpstr>
      <vt:lpstr>PowerPoint Presentation</vt:lpstr>
      <vt:lpstr>PowerPoint Presentation</vt:lpstr>
      <vt:lpstr>PowerPoint Presentation</vt:lpstr>
      <vt:lpstr>Synonyms and Antonyms</vt:lpstr>
      <vt:lpstr>Homophones </vt:lpstr>
      <vt:lpstr>Games </vt:lpstr>
      <vt:lpstr>Word Gradient (Continuum) </vt:lpstr>
      <vt:lpstr>Hink Pinks</vt:lpstr>
      <vt:lpstr>Resources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Instruction</dc:title>
  <dc:creator>Jennifer</dc:creator>
  <cp:lastModifiedBy>CooperLA</cp:lastModifiedBy>
  <cp:revision>20</cp:revision>
  <dcterms:created xsi:type="dcterms:W3CDTF">2016-08-02T14:49:18Z</dcterms:created>
  <dcterms:modified xsi:type="dcterms:W3CDTF">2016-08-12T18:03:25Z</dcterms:modified>
</cp:coreProperties>
</file>