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9"/>
  </p:notesMasterIdLst>
  <p:sldIdLst>
    <p:sldId id="321" r:id="rId2"/>
    <p:sldId id="303" r:id="rId3"/>
    <p:sldId id="323" r:id="rId4"/>
    <p:sldId id="322" r:id="rId5"/>
    <p:sldId id="325" r:id="rId6"/>
    <p:sldId id="327" r:id="rId7"/>
    <p:sldId id="326" r:id="rId8"/>
    <p:sldId id="328" r:id="rId9"/>
    <p:sldId id="329" r:id="rId10"/>
    <p:sldId id="330" r:id="rId11"/>
    <p:sldId id="331" r:id="rId12"/>
    <p:sldId id="332" r:id="rId13"/>
    <p:sldId id="338" r:id="rId14"/>
    <p:sldId id="339" r:id="rId15"/>
    <p:sldId id="340" r:id="rId16"/>
    <p:sldId id="341" r:id="rId17"/>
    <p:sldId id="333" r:id="rId18"/>
    <p:sldId id="334" r:id="rId19"/>
    <p:sldId id="335" r:id="rId20"/>
    <p:sldId id="336" r:id="rId21"/>
    <p:sldId id="337" r:id="rId22"/>
    <p:sldId id="343" r:id="rId23"/>
    <p:sldId id="344" r:id="rId24"/>
    <p:sldId id="345" r:id="rId25"/>
    <p:sldId id="346" r:id="rId26"/>
    <p:sldId id="347" r:id="rId27"/>
    <p:sldId id="348" r:id="rId28"/>
    <p:sldId id="349" r:id="rId29"/>
    <p:sldId id="350" r:id="rId30"/>
    <p:sldId id="358" r:id="rId31"/>
    <p:sldId id="359" r:id="rId32"/>
    <p:sldId id="360" r:id="rId33"/>
    <p:sldId id="352" r:id="rId34"/>
    <p:sldId id="353" r:id="rId35"/>
    <p:sldId id="354" r:id="rId36"/>
    <p:sldId id="355" r:id="rId37"/>
    <p:sldId id="356" r:id="rId38"/>
    <p:sldId id="357" r:id="rId39"/>
    <p:sldId id="361" r:id="rId40"/>
    <p:sldId id="362" r:id="rId41"/>
    <p:sldId id="363" r:id="rId42"/>
    <p:sldId id="364" r:id="rId43"/>
    <p:sldId id="365" r:id="rId44"/>
    <p:sldId id="366" r:id="rId45"/>
    <p:sldId id="367" r:id="rId46"/>
    <p:sldId id="368" r:id="rId47"/>
    <p:sldId id="369" r:id="rId48"/>
  </p:sldIdLst>
  <p:sldSz cx="12192000" cy="68580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os, Genie"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1E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29" autoAdjust="0"/>
    <p:restoredTop sz="85691" autoAdjust="0"/>
  </p:normalViewPr>
  <p:slideViewPr>
    <p:cSldViewPr snapToGrid="0">
      <p:cViewPr varScale="1">
        <p:scale>
          <a:sx n="70" d="100"/>
          <a:sy n="70" d="100"/>
        </p:scale>
        <p:origin x="498"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A5C20BB3-3CCB-4FE5-991B-82F6BCB48AF3}" type="datetimeFigureOut">
              <a:rPr lang="en-US" smtClean="0"/>
              <a:pPr/>
              <a:t>4/8/2019</a:t>
            </a:fld>
            <a:endParaRPr lang="en-US" dirty="0"/>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E0746DE6-3336-457D-A091-FA20AC1C536E}" type="slidenum">
              <a:rPr lang="en-US" smtClean="0"/>
              <a:pPr/>
              <a:t>‹#›</a:t>
            </a:fld>
            <a:endParaRPr lang="en-US" dirty="0"/>
          </a:p>
        </p:txBody>
      </p:sp>
    </p:spTree>
    <p:extLst>
      <p:ext uri="{BB962C8B-B14F-4D97-AF65-F5344CB8AC3E}">
        <p14:creationId xmlns:p14="http://schemas.microsoft.com/office/powerpoint/2010/main" val="1158584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Transition</a:t>
            </a:r>
            <a:r>
              <a:rPr lang="en-US" baseline="0" dirty="0" smtClean="0"/>
              <a:t> Services: </a:t>
            </a:r>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pPr/>
              <a:t>2</a:t>
            </a:fld>
            <a:endParaRPr lang="en-US" dirty="0"/>
          </a:p>
        </p:txBody>
      </p:sp>
    </p:spTree>
    <p:extLst>
      <p:ext uri="{BB962C8B-B14F-4D97-AF65-F5344CB8AC3E}">
        <p14:creationId xmlns:p14="http://schemas.microsoft.com/office/powerpoint/2010/main" val="939791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www.specialedconnection.com </a:t>
            </a:r>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pPr/>
              <a:t>3</a:t>
            </a:fld>
            <a:endParaRPr lang="en-US" dirty="0"/>
          </a:p>
        </p:txBody>
      </p:sp>
    </p:spTree>
    <p:extLst>
      <p:ext uri="{BB962C8B-B14F-4D97-AF65-F5344CB8AC3E}">
        <p14:creationId xmlns:p14="http://schemas.microsoft.com/office/powerpoint/2010/main" val="3518919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pPr/>
              <a:t>23</a:t>
            </a:fld>
            <a:endParaRPr lang="en-US" dirty="0"/>
          </a:p>
        </p:txBody>
      </p:sp>
    </p:spTree>
    <p:extLst>
      <p:ext uri="{BB962C8B-B14F-4D97-AF65-F5344CB8AC3E}">
        <p14:creationId xmlns:p14="http://schemas.microsoft.com/office/powerpoint/2010/main" val="3539140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4/8/2019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3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7369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3811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0876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9709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4970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4/8/2019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0499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4/8/2019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9307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4/8/2019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1648144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9661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4/8/2019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7452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4/8/2019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9473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gif"/><Relationship Id="rId2" Type="http://schemas.openxmlformats.org/officeDocument/2006/relationships/image" Target="../media/image7.jpeg"/><Relationship Id="rId1" Type="http://schemas.openxmlformats.org/officeDocument/2006/relationships/slideLayout" Target="../slideLayouts/slideLayout5.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3" Type="http://schemas.openxmlformats.org/officeDocument/2006/relationships/hyperlink" Target="http://www.act.org/products/workforce-act-workkeys/" TargetMode="External"/><Relationship Id="rId2" Type="http://schemas.openxmlformats.org/officeDocument/2006/relationships/hyperlink" Target="http://www.careercruising.com/" TargetMode="External"/><Relationship Id="rId1" Type="http://schemas.openxmlformats.org/officeDocument/2006/relationships/slideLayout" Target="../slideLayouts/slideLayout2.xml"/><Relationship Id="rId6" Type="http://schemas.openxmlformats.org/officeDocument/2006/relationships/hyperlink" Target="http://www.collegesteps.org/" TargetMode="External"/><Relationship Id="rId5" Type="http://schemas.openxmlformats.org/officeDocument/2006/relationships/hyperlink" Target="http://www.onetacademy.org/view/2001030157168457936/info" TargetMode="External"/><Relationship Id="rId4" Type="http://schemas.openxmlformats.org/officeDocument/2006/relationships/hyperlink" Target="http://www.onetonline.org/"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nlts2.org/index.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youtube.com/watch?v=Qpx7PWx_sFc"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tateoperatedprograms.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48629-BE66-4A09-9AA2-5A9FB569C620}"/>
              </a:ext>
            </a:extLst>
          </p:cNvPr>
          <p:cNvSpPr>
            <a:spLocks noGrp="1"/>
          </p:cNvSpPr>
          <p:nvPr>
            <p:ph type="title"/>
          </p:nvPr>
        </p:nvSpPr>
        <p:spPr/>
        <p:txBody>
          <a:bodyPr/>
          <a:lstStyle/>
          <a:p>
            <a:r>
              <a:rPr lang="en-US" dirty="0"/>
              <a:t>Lets take a look at</a:t>
            </a:r>
          </a:p>
        </p:txBody>
      </p:sp>
      <p:sp>
        <p:nvSpPr>
          <p:cNvPr id="3" name="Content Placeholder 2">
            <a:extLst>
              <a:ext uri="{FF2B5EF4-FFF2-40B4-BE49-F238E27FC236}">
                <a16:creationId xmlns:a16="http://schemas.microsoft.com/office/drawing/2014/main" id="{25CFEBB9-6112-4868-B587-F0B7D1397981}"/>
              </a:ext>
            </a:extLst>
          </p:cNvPr>
          <p:cNvSpPr>
            <a:spLocks noGrp="1"/>
          </p:cNvSpPr>
          <p:nvPr>
            <p:ph idx="1"/>
          </p:nvPr>
        </p:nvSpPr>
        <p:spPr/>
        <p:txBody>
          <a:bodyPr/>
          <a:lstStyle/>
          <a:p>
            <a:r>
              <a:rPr lang="en-US" dirty="0"/>
              <a:t>Transition </a:t>
            </a:r>
          </a:p>
          <a:p>
            <a:r>
              <a:rPr lang="en-US" dirty="0"/>
              <a:t>PWN</a:t>
            </a:r>
          </a:p>
          <a:p>
            <a:r>
              <a:rPr lang="en-US" dirty="0"/>
              <a:t>Noting and varying sped service times</a:t>
            </a:r>
          </a:p>
          <a:p>
            <a:r>
              <a:rPr lang="en-US" dirty="0"/>
              <a:t>Correcting errors, </a:t>
            </a:r>
          </a:p>
          <a:p>
            <a:r>
              <a:rPr lang="en-US" dirty="0"/>
              <a:t>alternate assessment options</a:t>
            </a:r>
          </a:p>
          <a:p>
            <a:endParaRPr lang="en-US" dirty="0"/>
          </a:p>
        </p:txBody>
      </p:sp>
    </p:spTree>
    <p:extLst>
      <p:ext uri="{BB962C8B-B14F-4D97-AF65-F5344CB8AC3E}">
        <p14:creationId xmlns:p14="http://schemas.microsoft.com/office/powerpoint/2010/main" val="2606645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591" y="774538"/>
            <a:ext cx="9603275" cy="1049235"/>
          </a:xfrm>
        </p:spPr>
        <p:txBody>
          <a:bodyPr/>
          <a:lstStyle/>
          <a:p>
            <a:pPr algn="ctr"/>
            <a:r>
              <a:rPr lang="en-US" b="1" dirty="0"/>
              <a:t>Transition Assessments </a:t>
            </a:r>
            <a:endParaRPr lang="en-US" dirty="0"/>
          </a:p>
        </p:txBody>
      </p:sp>
      <p:sp>
        <p:nvSpPr>
          <p:cNvPr id="3" name="Content Placeholder 2"/>
          <p:cNvSpPr>
            <a:spLocks noGrp="1"/>
          </p:cNvSpPr>
          <p:nvPr>
            <p:ph idx="1"/>
          </p:nvPr>
        </p:nvSpPr>
        <p:spPr>
          <a:xfrm>
            <a:off x="1421599" y="1955771"/>
            <a:ext cx="9603275" cy="3450613"/>
          </a:xfrm>
        </p:spPr>
        <p:txBody>
          <a:bodyPr/>
          <a:lstStyle/>
          <a:p>
            <a:pPr marL="0" indent="0" algn="ctr">
              <a:buNone/>
            </a:pPr>
            <a:r>
              <a:rPr lang="en-US" sz="3200" dirty="0"/>
              <a:t>Must Address These </a:t>
            </a:r>
            <a:r>
              <a:rPr lang="en-US" sz="3200" dirty="0" smtClean="0"/>
              <a:t>Areas</a:t>
            </a:r>
          </a:p>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746" y="3717560"/>
            <a:ext cx="1993690" cy="21286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434716" y="3244334"/>
            <a:ext cx="1828800" cy="369332"/>
          </a:xfrm>
          <a:prstGeom prst="rect">
            <a:avLst/>
          </a:prstGeom>
        </p:spPr>
        <p:txBody>
          <a:bodyPr wrap="square">
            <a:spAutoFit/>
          </a:bodyPr>
          <a:lstStyle/>
          <a:p>
            <a:r>
              <a:rPr lang="en-US" b="1" dirty="0"/>
              <a:t>Employment </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1979" y="3777521"/>
            <a:ext cx="2083633" cy="2128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601981" y="3244334"/>
            <a:ext cx="2278504" cy="369332"/>
          </a:xfrm>
          <a:prstGeom prst="rect">
            <a:avLst/>
          </a:prstGeom>
        </p:spPr>
        <p:txBody>
          <a:bodyPr wrap="square">
            <a:spAutoFit/>
          </a:bodyPr>
          <a:lstStyle/>
          <a:p>
            <a:r>
              <a:rPr lang="en-US" b="1" dirty="0"/>
              <a:t>Education/ Training </a:t>
            </a:r>
            <a:endParaRPr lang="en-US"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14414" y="3777521"/>
            <a:ext cx="2113612" cy="2128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p:nvSpPr>
        <p:spPr>
          <a:xfrm>
            <a:off x="8352875" y="3244334"/>
            <a:ext cx="3414404" cy="369332"/>
          </a:xfrm>
          <a:prstGeom prst="rect">
            <a:avLst/>
          </a:prstGeom>
        </p:spPr>
        <p:txBody>
          <a:bodyPr wrap="square">
            <a:spAutoFit/>
          </a:bodyPr>
          <a:lstStyle/>
          <a:p>
            <a:r>
              <a:rPr lang="en-US" b="1" dirty="0"/>
              <a:t>Independent Living </a:t>
            </a:r>
            <a:endParaRPr lang="en-US" dirty="0"/>
          </a:p>
        </p:txBody>
      </p:sp>
    </p:spTree>
    <p:extLst>
      <p:ext uri="{BB962C8B-B14F-4D97-AF65-F5344CB8AC3E}">
        <p14:creationId xmlns:p14="http://schemas.microsoft.com/office/powerpoint/2010/main" val="2399102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Transition Assessments </a:t>
            </a:r>
            <a:endParaRPr lang="en-US" dirty="0"/>
          </a:p>
        </p:txBody>
      </p:sp>
      <p:sp>
        <p:nvSpPr>
          <p:cNvPr id="3" name="Content Placeholder 2"/>
          <p:cNvSpPr>
            <a:spLocks noGrp="1"/>
          </p:cNvSpPr>
          <p:nvPr>
            <p:ph idx="1"/>
          </p:nvPr>
        </p:nvSpPr>
        <p:spPr/>
        <p:txBody>
          <a:bodyPr/>
          <a:lstStyle/>
          <a:p>
            <a:r>
              <a:rPr lang="en-US" sz="2800" dirty="0"/>
              <a:t>Transition assessment is an ongoing process of collecting data on the individual's needs, preferences, and interests as they relate to the demands of current and future working, educational, living, personal, and social environments. Transition assessment should try to answer questions such as: </a:t>
            </a:r>
          </a:p>
          <a:p>
            <a:pPr marL="0" indent="0">
              <a:buNone/>
            </a:pPr>
            <a:r>
              <a:rPr lang="en-US" dirty="0" smtClean="0"/>
              <a:t> </a:t>
            </a:r>
            <a:endParaRPr lang="en-US" dirty="0"/>
          </a:p>
          <a:p>
            <a:endParaRPr lang="en-US" dirty="0"/>
          </a:p>
        </p:txBody>
      </p:sp>
    </p:spTree>
    <p:extLst>
      <p:ext uri="{BB962C8B-B14F-4D97-AF65-F5344CB8AC3E}">
        <p14:creationId xmlns:p14="http://schemas.microsoft.com/office/powerpoint/2010/main" val="1517260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Transition Assessments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 </a:t>
            </a:r>
            <a:r>
              <a:rPr lang="en-US" dirty="0" smtClean="0"/>
              <a:t>   </a:t>
            </a:r>
            <a:r>
              <a:rPr lang="en-US" sz="2400" dirty="0" smtClean="0"/>
              <a:t>What </a:t>
            </a:r>
            <a:r>
              <a:rPr lang="en-US" sz="2400" dirty="0"/>
              <a:t>are the student’s interests? </a:t>
            </a:r>
            <a:endParaRPr lang="en-US" sz="2400" dirty="0" smtClean="0"/>
          </a:p>
          <a:p>
            <a:r>
              <a:rPr lang="en-US" sz="2400" dirty="0" smtClean="0"/>
              <a:t>What </a:t>
            </a:r>
            <a:r>
              <a:rPr lang="en-US" sz="2400" dirty="0"/>
              <a:t>are his or her strengths? </a:t>
            </a:r>
          </a:p>
          <a:p>
            <a:r>
              <a:rPr lang="en-US" sz="2400" dirty="0"/>
              <a:t>What academic areas does the student need to strengthen to stay on track for his or her career goal? </a:t>
            </a:r>
          </a:p>
          <a:p>
            <a:r>
              <a:rPr lang="en-US" sz="2400" dirty="0"/>
              <a:t>What life skills areas does the student need to strengthen to reach his or her independent living goal? </a:t>
            </a:r>
          </a:p>
          <a:p>
            <a:r>
              <a:rPr lang="en-US" sz="2400" dirty="0"/>
              <a:t>What high school courses does he or she need to take in order to prepare for future employment goals?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84459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Why is Transition Assessment Important?</a:t>
            </a:r>
            <a:r>
              <a:rPr lang="en-US" dirty="0"/>
              <a:t/>
            </a:r>
            <a:br>
              <a:rPr lang="en-US" dirty="0"/>
            </a:br>
            <a:endParaRPr lang="en-US" dirty="0"/>
          </a:p>
        </p:txBody>
      </p:sp>
      <p:sp>
        <p:nvSpPr>
          <p:cNvPr id="3" name="Content Placeholder 2"/>
          <p:cNvSpPr>
            <a:spLocks noGrp="1"/>
          </p:cNvSpPr>
          <p:nvPr>
            <p:ph idx="1"/>
          </p:nvPr>
        </p:nvSpPr>
        <p:spPr/>
        <p:txBody>
          <a:bodyPr/>
          <a:lstStyle/>
          <a:p>
            <a:r>
              <a:rPr lang="en-US" sz="2800" dirty="0"/>
              <a:t>These assessments provide the information that leads to the development of a comprehensive and coordinated transition Individualized Education Program (IEP), which in turn will lead to successful adult outcomes in the areas of employment, postsecondary education, training, and independent living.</a:t>
            </a:r>
          </a:p>
          <a:p>
            <a:endParaRPr lang="en-US" dirty="0"/>
          </a:p>
        </p:txBody>
      </p:sp>
    </p:spTree>
    <p:extLst>
      <p:ext uri="{BB962C8B-B14F-4D97-AF65-F5344CB8AC3E}">
        <p14:creationId xmlns:p14="http://schemas.microsoft.com/office/powerpoint/2010/main" val="2854606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Why is Transition Assessment Important?</a:t>
            </a:r>
            <a:r>
              <a:rPr lang="en-US" dirty="0"/>
              <a:t/>
            </a:r>
            <a:br>
              <a:rPr lang="en-US" dirty="0"/>
            </a:br>
            <a:endParaRPr lang="en-US" dirty="0"/>
          </a:p>
        </p:txBody>
      </p:sp>
      <p:sp>
        <p:nvSpPr>
          <p:cNvPr id="3" name="Content Placeholder 2"/>
          <p:cNvSpPr>
            <a:spLocks noGrp="1"/>
          </p:cNvSpPr>
          <p:nvPr>
            <p:ph idx="1"/>
          </p:nvPr>
        </p:nvSpPr>
        <p:spPr/>
        <p:txBody>
          <a:bodyPr/>
          <a:lstStyle/>
          <a:p>
            <a:r>
              <a:rPr lang="en-US" sz="2400" dirty="0"/>
              <a:t>Every day we make decisions, some of them small and some big. </a:t>
            </a:r>
            <a:r>
              <a:rPr lang="en-US" sz="2400" dirty="0" smtClean="0"/>
              <a:t>The vast </a:t>
            </a:r>
            <a:r>
              <a:rPr lang="en-US" sz="2400" dirty="0"/>
              <a:t>majority of our decisions, as well as the best decisions we make, are those made using assessment data. </a:t>
            </a:r>
            <a:endParaRPr lang="en-US" sz="2400" dirty="0" smtClean="0"/>
          </a:p>
          <a:p>
            <a:r>
              <a:rPr lang="en-US" sz="2400" dirty="0"/>
              <a:t>A decision regarding what to wear in the morning is based on the weather conditions and the activities planned for the day. </a:t>
            </a:r>
            <a:endParaRPr lang="en-US" sz="2400" dirty="0" smtClean="0"/>
          </a:p>
          <a:p>
            <a:r>
              <a:rPr lang="en-US" sz="2400" dirty="0"/>
              <a:t>The decision on which medications to take is based on an analysis of our test results and information </a:t>
            </a:r>
            <a:r>
              <a:rPr lang="en-US" sz="2400" dirty="0" smtClean="0"/>
              <a:t>regarding symptoms of an illness</a:t>
            </a:r>
          </a:p>
          <a:p>
            <a:endParaRPr lang="en-US" dirty="0"/>
          </a:p>
        </p:txBody>
      </p:sp>
    </p:spTree>
    <p:extLst>
      <p:ext uri="{BB962C8B-B14F-4D97-AF65-F5344CB8AC3E}">
        <p14:creationId xmlns:p14="http://schemas.microsoft.com/office/powerpoint/2010/main" val="130250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Why is Transition Assessment Important?</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The main point as to why it is important is:</a:t>
            </a:r>
          </a:p>
          <a:p>
            <a:r>
              <a:rPr lang="en-US" dirty="0" smtClean="0"/>
              <a:t>Many of our </a:t>
            </a:r>
            <a:r>
              <a:rPr lang="en-US" dirty="0"/>
              <a:t>students are making important decisions about their futures without the benefit </a:t>
            </a:r>
            <a:r>
              <a:rPr lang="en-US" dirty="0" smtClean="0"/>
              <a:t>of assessment data which is alarming</a:t>
            </a:r>
          </a:p>
          <a:p>
            <a:r>
              <a:rPr lang="en-US" dirty="0"/>
              <a:t>Too often</a:t>
            </a:r>
            <a:r>
              <a:rPr lang="en-US" dirty="0" smtClean="0"/>
              <a:t>, our </a:t>
            </a:r>
            <a:r>
              <a:rPr lang="en-US" dirty="0"/>
              <a:t>students don’t understand their own strengths and needs, or they lack knowledge about how to use  this information to make </a:t>
            </a:r>
            <a:r>
              <a:rPr lang="en-US" dirty="0" smtClean="0"/>
              <a:t>decisions</a:t>
            </a:r>
          </a:p>
          <a:p>
            <a:r>
              <a:rPr lang="en-US" dirty="0" smtClean="0"/>
              <a:t> Our </a:t>
            </a:r>
            <a:r>
              <a:rPr lang="en-US" dirty="0"/>
              <a:t>students need guidance to understand how data can help them determine their readiness skills, progress toward a goal, and identify when goals need to </a:t>
            </a:r>
            <a:r>
              <a:rPr lang="en-US" dirty="0" smtClean="0"/>
              <a:t>change</a:t>
            </a:r>
            <a:endParaRPr lang="en-US" dirty="0"/>
          </a:p>
          <a:p>
            <a:endParaRPr lang="en-US" dirty="0"/>
          </a:p>
        </p:txBody>
      </p:sp>
    </p:spTree>
    <p:extLst>
      <p:ext uri="{BB962C8B-B14F-4D97-AF65-F5344CB8AC3E}">
        <p14:creationId xmlns:p14="http://schemas.microsoft.com/office/powerpoint/2010/main" val="14462101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t>Transition </a:t>
            </a:r>
            <a:r>
              <a:rPr lang="en-US" sz="2400" b="1" dirty="0"/>
              <a:t>Assessment </a:t>
            </a:r>
            <a:r>
              <a:rPr lang="en-US" sz="2400" b="1" dirty="0" smtClean="0"/>
              <a:t>is Important in building Strong Relationships with students </a:t>
            </a:r>
            <a:r>
              <a:rPr lang="en-US" sz="2400" dirty="0"/>
              <a:t/>
            </a:r>
            <a:br>
              <a:rPr lang="en-US" sz="2400" dirty="0"/>
            </a:br>
            <a:endParaRPr lang="en-US" sz="2400" dirty="0"/>
          </a:p>
        </p:txBody>
      </p:sp>
      <p:sp>
        <p:nvSpPr>
          <p:cNvPr id="3" name="Content Placeholder 2"/>
          <p:cNvSpPr>
            <a:spLocks noGrp="1"/>
          </p:cNvSpPr>
          <p:nvPr>
            <p:ph idx="1"/>
          </p:nvPr>
        </p:nvSpPr>
        <p:spPr/>
        <p:txBody>
          <a:bodyPr>
            <a:normAutofit/>
          </a:bodyPr>
          <a:lstStyle/>
          <a:p>
            <a:r>
              <a:rPr lang="en-US" sz="2400" dirty="0"/>
              <a:t>The transition assessment process also provides an opportunity for teachers to improve rapport and build relationships with </a:t>
            </a:r>
            <a:r>
              <a:rPr lang="en-US" sz="2400" dirty="0" smtClean="0"/>
              <a:t>students</a:t>
            </a:r>
          </a:p>
          <a:p>
            <a:r>
              <a:rPr lang="en-US" sz="2400" dirty="0"/>
              <a:t>This process can provide information that allows a teacher to connect with students in a personal way and discover their hopes and dreams for the </a:t>
            </a:r>
            <a:r>
              <a:rPr lang="en-US" sz="2400" dirty="0" smtClean="0"/>
              <a:t>future</a:t>
            </a:r>
          </a:p>
          <a:p>
            <a:r>
              <a:rPr lang="en-US" sz="2400" dirty="0"/>
              <a:t>Supported relationships with teachers can significantly contribute to a student's academic success</a:t>
            </a:r>
          </a:p>
        </p:txBody>
      </p:sp>
    </p:spTree>
    <p:extLst>
      <p:ext uri="{BB962C8B-B14F-4D97-AF65-F5344CB8AC3E}">
        <p14:creationId xmlns:p14="http://schemas.microsoft.com/office/powerpoint/2010/main" val="32446672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The goal of transition assessment is to:</a:t>
            </a:r>
            <a:br>
              <a:rPr lang="en-US" b="1" dirty="0"/>
            </a:br>
            <a:r>
              <a:rPr lang="en-US" b="1" dirty="0" smtClean="0"/>
              <a:t> </a:t>
            </a:r>
            <a:endParaRPr lang="en-US" dirty="0"/>
          </a:p>
        </p:txBody>
      </p:sp>
      <p:sp>
        <p:nvSpPr>
          <p:cNvPr id="3" name="Content Placeholder 2"/>
          <p:cNvSpPr>
            <a:spLocks noGrp="1"/>
          </p:cNvSpPr>
          <p:nvPr>
            <p:ph idx="1"/>
          </p:nvPr>
        </p:nvSpPr>
        <p:spPr/>
        <p:txBody>
          <a:bodyPr/>
          <a:lstStyle/>
          <a:p>
            <a:r>
              <a:rPr lang="en-US" sz="2800" dirty="0"/>
              <a:t>Help students learn about themselves so they can be better prepared to take an active role in their career development. – </a:t>
            </a:r>
            <a:r>
              <a:rPr lang="en-US" sz="2800" dirty="0" err="1"/>
              <a:t>Zunker</a:t>
            </a:r>
            <a:r>
              <a:rPr lang="en-US" sz="2800" dirty="0"/>
              <a:t> and Osborn (2006)</a:t>
            </a:r>
          </a:p>
          <a:p>
            <a:r>
              <a:rPr lang="en-US" sz="2800" dirty="0"/>
              <a:t>To develop postsecondary goals, and related transition services and annual goals and objectives for the transition component of the IEP. </a:t>
            </a:r>
          </a:p>
          <a:p>
            <a:endParaRPr lang="en-US" dirty="0"/>
          </a:p>
        </p:txBody>
      </p:sp>
    </p:spTree>
    <p:extLst>
      <p:ext uri="{BB962C8B-B14F-4D97-AF65-F5344CB8AC3E}">
        <p14:creationId xmlns:p14="http://schemas.microsoft.com/office/powerpoint/2010/main" val="18694070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The goal of transition assessment is to:</a:t>
            </a:r>
            <a:br>
              <a:rPr lang="en-US" b="1" dirty="0"/>
            </a:br>
            <a:endParaRPr lang="en-US" b="1" dirty="0"/>
          </a:p>
        </p:txBody>
      </p:sp>
      <p:sp>
        <p:nvSpPr>
          <p:cNvPr id="3" name="Content Placeholder 2"/>
          <p:cNvSpPr>
            <a:spLocks noGrp="1"/>
          </p:cNvSpPr>
          <p:nvPr>
            <p:ph idx="1"/>
          </p:nvPr>
        </p:nvSpPr>
        <p:spPr/>
        <p:txBody>
          <a:bodyPr/>
          <a:lstStyle/>
          <a:p>
            <a:r>
              <a:rPr lang="en-US" sz="2800" dirty="0"/>
              <a:t>To make instructional programming decisions. </a:t>
            </a:r>
            <a:r>
              <a:rPr lang="en-US" sz="2800" dirty="0" smtClean="0"/>
              <a:t>  </a:t>
            </a:r>
            <a:r>
              <a:rPr lang="en-US" sz="2800" dirty="0"/>
              <a:t>- </a:t>
            </a:r>
            <a:r>
              <a:rPr lang="en-US" sz="2800" dirty="0" err="1"/>
              <a:t>Kortering</a:t>
            </a:r>
            <a:r>
              <a:rPr lang="en-US" sz="2800" dirty="0"/>
              <a:t>, </a:t>
            </a:r>
            <a:r>
              <a:rPr lang="en-US" sz="2800" dirty="0" err="1"/>
              <a:t>Sitlington</a:t>
            </a:r>
            <a:r>
              <a:rPr lang="en-US" sz="2800" dirty="0"/>
              <a:t> &amp; </a:t>
            </a:r>
            <a:r>
              <a:rPr lang="en-US" sz="2800" dirty="0" err="1"/>
              <a:t>Braziel</a:t>
            </a:r>
            <a:r>
              <a:rPr lang="en-US" sz="2800" dirty="0"/>
              <a:t> (2010</a:t>
            </a:r>
            <a:r>
              <a:rPr lang="en-US" sz="2800" dirty="0" smtClean="0"/>
              <a:t>)</a:t>
            </a:r>
          </a:p>
          <a:p>
            <a:r>
              <a:rPr lang="en-US" sz="2800" dirty="0"/>
              <a:t>To lead students to better understand the connection between their individual academic program and post-school ambition.  - </a:t>
            </a:r>
            <a:r>
              <a:rPr lang="en-US" sz="2800" dirty="0" err="1"/>
              <a:t>Kortering</a:t>
            </a:r>
            <a:r>
              <a:rPr lang="en-US" sz="2800" dirty="0"/>
              <a:t> and </a:t>
            </a:r>
            <a:r>
              <a:rPr lang="en-US" sz="2800" dirty="0" err="1"/>
              <a:t>Braziel</a:t>
            </a:r>
            <a:r>
              <a:rPr lang="en-US" sz="2800" dirty="0"/>
              <a:t> (2008)</a:t>
            </a:r>
          </a:p>
          <a:p>
            <a:endParaRPr lang="en-US" dirty="0"/>
          </a:p>
          <a:p>
            <a:endParaRPr lang="en-US" dirty="0"/>
          </a:p>
        </p:txBody>
      </p:sp>
    </p:spTree>
    <p:extLst>
      <p:ext uri="{BB962C8B-B14F-4D97-AF65-F5344CB8AC3E}">
        <p14:creationId xmlns:p14="http://schemas.microsoft.com/office/powerpoint/2010/main" val="58268469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transition assessment</a:t>
            </a:r>
          </a:p>
        </p:txBody>
      </p:sp>
      <p:sp>
        <p:nvSpPr>
          <p:cNvPr id="3" name="Content Placeholder 2"/>
          <p:cNvSpPr>
            <a:spLocks noGrp="1"/>
          </p:cNvSpPr>
          <p:nvPr>
            <p:ph idx="1"/>
          </p:nvPr>
        </p:nvSpPr>
        <p:spPr>
          <a:xfrm>
            <a:off x="1439057" y="2015732"/>
            <a:ext cx="9615798" cy="3450613"/>
          </a:xfrm>
        </p:spPr>
        <p:txBody>
          <a:bodyPr>
            <a:normAutofit fontScale="47500" lnSpcReduction="20000"/>
          </a:bodyPr>
          <a:lstStyle/>
          <a:p>
            <a:r>
              <a:rPr lang="en-US" sz="4400" dirty="0"/>
              <a:t>Transition assessment is an individualized process designed to answer three broad questions about a student</a:t>
            </a:r>
            <a:r>
              <a:rPr lang="en-US" sz="4400" dirty="0" smtClean="0"/>
              <a:t>… </a:t>
            </a:r>
            <a:r>
              <a:rPr lang="en-US" sz="4400" dirty="0"/>
              <a:t>- </a:t>
            </a:r>
            <a:r>
              <a:rPr lang="en-US" sz="4400" dirty="0" err="1"/>
              <a:t>Sitlington</a:t>
            </a:r>
            <a:r>
              <a:rPr lang="en-US" sz="4400" dirty="0"/>
              <a:t> and Clark (2007)</a:t>
            </a:r>
          </a:p>
          <a:p>
            <a:endParaRPr lang="en-US" sz="3000" dirty="0" smtClean="0"/>
          </a:p>
          <a:p>
            <a:endParaRPr lang="en-US" dirty="0"/>
          </a:p>
          <a:p>
            <a:r>
              <a:rPr lang="en-US" sz="3800" dirty="0" smtClean="0"/>
              <a:t>                                                   -  Where </a:t>
            </a:r>
            <a:r>
              <a:rPr lang="en-US" sz="3800" dirty="0"/>
              <a:t>is the student presently</a:t>
            </a:r>
            <a:r>
              <a:rPr lang="en-US" sz="3800" dirty="0" smtClean="0"/>
              <a:t>?</a:t>
            </a:r>
          </a:p>
          <a:p>
            <a:r>
              <a:rPr lang="en-US" sz="3800" dirty="0"/>
              <a:t> </a:t>
            </a:r>
            <a:r>
              <a:rPr lang="en-US" sz="3800" dirty="0" smtClean="0"/>
              <a:t>                                                  -   </a:t>
            </a:r>
            <a:r>
              <a:rPr lang="en-US" sz="3800" dirty="0"/>
              <a:t>Where is the student going</a:t>
            </a:r>
            <a:r>
              <a:rPr lang="en-US" sz="3800" dirty="0" smtClean="0"/>
              <a:t>?</a:t>
            </a:r>
          </a:p>
          <a:p>
            <a:r>
              <a:rPr lang="en-US" sz="3800" dirty="0"/>
              <a:t> </a:t>
            </a:r>
            <a:r>
              <a:rPr lang="en-US" sz="3800" dirty="0" smtClean="0"/>
              <a:t>                                                  -   </a:t>
            </a:r>
            <a:r>
              <a:rPr lang="en-US" sz="3800" dirty="0"/>
              <a:t>How does the student get there</a:t>
            </a:r>
            <a:r>
              <a:rPr lang="en-US" sz="3800" dirty="0" smtClean="0"/>
              <a:t>?</a:t>
            </a:r>
            <a:endParaRPr lang="en-US" sz="3800" dirty="0"/>
          </a:p>
          <a:p>
            <a:r>
              <a:rPr lang="en-US" sz="3800" dirty="0" smtClean="0"/>
              <a:t> </a:t>
            </a:r>
            <a:endParaRPr lang="en-US" sz="3800" dirty="0"/>
          </a:p>
          <a:p>
            <a:r>
              <a:rPr lang="en-US" sz="2100" dirty="0" smtClean="0"/>
              <a:t>          </a:t>
            </a:r>
            <a:endParaRPr lang="en-US" sz="2100"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39057" y="3162924"/>
            <a:ext cx="3432746" cy="2548327"/>
          </a:xfrm>
          <a:prstGeom prst="rect">
            <a:avLst/>
          </a:prstGeom>
        </p:spPr>
      </p:pic>
    </p:spTree>
    <p:extLst>
      <p:ext uri="{BB962C8B-B14F-4D97-AF65-F5344CB8AC3E}">
        <p14:creationId xmlns:p14="http://schemas.microsoft.com/office/powerpoint/2010/main" val="38891731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additive="base">
                                        <p:cTn id="1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1000"/>
                                        <p:tgtEl>
                                          <p:spTgt spid="3">
                                            <p:txEl>
                                              <p:pRg st="5" end="5"/>
                                            </p:txEl>
                                          </p:spTgt>
                                        </p:tgtEl>
                                      </p:cBhvr>
                                    </p:animEffect>
                                    <p:anim calcmode="lin" valueType="num">
                                      <p:cBhvr>
                                        <p:cTn id="2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7" presetClass="emph" presetSubtype="0" fill="remove" nodeType="clickEffect">
                                  <p:stCondLst>
                                    <p:cond delay="0"/>
                                  </p:stCondLst>
                                  <p:childTnLst>
                                    <p:animClr clrSpc="rgb" dir="cw">
                                      <p:cBhvr override="childStyle">
                                        <p:cTn id="26" dur="250" autoRev="1" fill="remove"/>
                                        <p:tgtEl>
                                          <p:spTgt spid="4"/>
                                        </p:tgtEl>
                                        <p:attrNameLst>
                                          <p:attrName>style.color</p:attrName>
                                        </p:attrNameLst>
                                      </p:cBhvr>
                                      <p:to>
                                        <a:schemeClr val="bg1"/>
                                      </p:to>
                                    </p:animClr>
                                    <p:animClr clrSpc="rgb" dir="cw">
                                      <p:cBhvr>
                                        <p:cTn id="27" dur="250" autoRev="1" fill="remove"/>
                                        <p:tgtEl>
                                          <p:spTgt spid="4"/>
                                        </p:tgtEl>
                                        <p:attrNameLst>
                                          <p:attrName>fillcolor</p:attrName>
                                        </p:attrNameLst>
                                      </p:cBhvr>
                                      <p:to>
                                        <a:schemeClr val="bg1"/>
                                      </p:to>
                                    </p:animClr>
                                    <p:set>
                                      <p:cBhvr>
                                        <p:cTn id="28" dur="250" autoRev="1" fill="remove"/>
                                        <p:tgtEl>
                                          <p:spTgt spid="4"/>
                                        </p:tgtEl>
                                        <p:attrNameLst>
                                          <p:attrName>fill.type</p:attrName>
                                        </p:attrNameLst>
                                      </p:cBhvr>
                                      <p:to>
                                        <p:strVal val="solid"/>
                                      </p:to>
                                    </p:set>
                                    <p:set>
                                      <p:cBhvr>
                                        <p:cTn id="29" dur="250" autoRev="1" fill="remove"/>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522FE7-5A29-4EF6-B1EF-2CA55748A7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C2192E09-EBC7-416C-B887-DFF915D7F43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2924498D-E084-44BE-A196-CFCE3556435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BBC7667-C352-4842-9AFD-E5C16AD002F4}"/>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B5F9E98A-4FF4-43D6-9C48-6DF0E7F2D2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207A636-DC99-4588-80C4-9E069B97C3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pic>
        <p:nvPicPr>
          <p:cNvPr id="21" name="Picture 20">
            <a:extLst>
              <a:ext uri="{FF2B5EF4-FFF2-40B4-BE49-F238E27FC236}">
                <a16:creationId xmlns:a16="http://schemas.microsoft.com/office/drawing/2014/main" id="{D4ED6A5F-3B06-48C5-850F-8045C4DF69AE}"/>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3" name="Straight Connector 22">
            <a:extLst>
              <a:ext uri="{FF2B5EF4-FFF2-40B4-BE49-F238E27FC236}">
                <a16:creationId xmlns:a16="http://schemas.microsoft.com/office/drawing/2014/main" id="{C9A60B9D-8DAC-4DA9-88DE-9911621A2B9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F2BAA51-3181-4303-929A-FCD9C33F890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7685" y="1328764"/>
            <a:ext cx="0" cy="3466826"/>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60933" y="960241"/>
            <a:ext cx="6849699" cy="4203872"/>
          </a:xfrm>
        </p:spPr>
        <p:txBody>
          <a:bodyPr vert="horz" lIns="91440" tIns="45720" rIns="91440" bIns="0" rtlCol="0" anchor="ctr">
            <a:normAutofit/>
          </a:bodyPr>
          <a:lstStyle/>
          <a:p>
            <a:pPr algn="ctr"/>
            <a:r>
              <a:rPr lang="en-US" sz="5400" dirty="0" smtClean="0"/>
              <a:t>Transition Services</a:t>
            </a:r>
            <a:endParaRPr lang="en-US" sz="5400" dirty="0"/>
          </a:p>
        </p:txBody>
      </p:sp>
      <p:pic>
        <p:nvPicPr>
          <p:cNvPr id="14" name="Content Placeholder 13"/>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6736316" y="1328764"/>
            <a:ext cx="5255816" cy="3348167"/>
          </a:xfrm>
          <a:prstGeom prst="rect">
            <a:avLst/>
          </a:prstGeom>
        </p:spPr>
      </p:pic>
    </p:spTree>
    <p:extLst>
      <p:ext uri="{BB962C8B-B14F-4D97-AF65-F5344CB8AC3E}">
        <p14:creationId xmlns:p14="http://schemas.microsoft.com/office/powerpoint/2010/main" val="248342124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Formal vs. Informal Transition Assessments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3600" dirty="0"/>
              <a:t>Formal Assessments</a:t>
            </a:r>
          </a:p>
          <a:p>
            <a:r>
              <a:rPr lang="en-US" sz="3600" dirty="0" smtClean="0"/>
              <a:t>Informal Assessments</a:t>
            </a:r>
          </a:p>
          <a:p>
            <a:pPr marL="0" indent="0">
              <a:buNone/>
            </a:pPr>
            <a:endParaRPr lang="en-US" sz="3600" dirty="0"/>
          </a:p>
        </p:txBody>
      </p:sp>
    </p:spTree>
    <p:extLst>
      <p:ext uri="{BB962C8B-B14F-4D97-AF65-F5344CB8AC3E}">
        <p14:creationId xmlns:p14="http://schemas.microsoft.com/office/powerpoint/2010/main" val="21786565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Examples</a:t>
            </a:r>
            <a:br>
              <a:rPr lang="en-US" sz="2800" dirty="0"/>
            </a:br>
            <a:endParaRPr lang="en-US" sz="2800" dirty="0"/>
          </a:p>
        </p:txBody>
      </p:sp>
      <p:sp>
        <p:nvSpPr>
          <p:cNvPr id="3" name="Text Placeholder 2"/>
          <p:cNvSpPr>
            <a:spLocks noGrp="1"/>
          </p:cNvSpPr>
          <p:nvPr>
            <p:ph type="body" idx="1"/>
          </p:nvPr>
        </p:nvSpPr>
        <p:spPr>
          <a:xfrm>
            <a:off x="1447191" y="1484026"/>
            <a:ext cx="4645152" cy="839449"/>
          </a:xfrm>
        </p:spPr>
        <p:txBody>
          <a:bodyPr>
            <a:normAutofit/>
          </a:bodyPr>
          <a:lstStyle/>
          <a:p>
            <a:r>
              <a:rPr lang="en-US" sz="2400" dirty="0"/>
              <a:t>Formal Transition Assessments</a:t>
            </a:r>
            <a:endParaRPr lang="en-US" sz="2000" dirty="0"/>
          </a:p>
          <a:p>
            <a:endParaRPr lang="en-US" dirty="0"/>
          </a:p>
        </p:txBody>
      </p:sp>
      <p:sp>
        <p:nvSpPr>
          <p:cNvPr id="4" name="Content Placeholder 3"/>
          <p:cNvSpPr>
            <a:spLocks noGrp="1"/>
          </p:cNvSpPr>
          <p:nvPr>
            <p:ph sz="half" idx="2"/>
          </p:nvPr>
        </p:nvSpPr>
        <p:spPr>
          <a:xfrm>
            <a:off x="1409075" y="2023673"/>
            <a:ext cx="3972394" cy="3445054"/>
          </a:xfrm>
        </p:spPr>
        <p:txBody>
          <a:bodyPr>
            <a:normAutofit lnSpcReduction="10000"/>
          </a:bodyPr>
          <a:lstStyle/>
          <a:p>
            <a:r>
              <a:rPr lang="en-US" sz="1800" dirty="0"/>
              <a:t>Learning style inventories</a:t>
            </a:r>
          </a:p>
          <a:p>
            <a:r>
              <a:rPr lang="en-US" sz="1800" dirty="0"/>
              <a:t>Academic achievement tests</a:t>
            </a:r>
          </a:p>
          <a:p>
            <a:pPr marL="457200" indent="-457200"/>
            <a:r>
              <a:rPr lang="en-US" sz="1800" dirty="0"/>
              <a:t>Adaptive behavior scales</a:t>
            </a:r>
          </a:p>
          <a:p>
            <a:pPr marL="457200" indent="-457200"/>
            <a:r>
              <a:rPr lang="en-US" sz="1800" dirty="0"/>
              <a:t>Aptitude tests</a:t>
            </a:r>
          </a:p>
          <a:p>
            <a:r>
              <a:rPr lang="en-US" sz="1800" dirty="0" smtClean="0"/>
              <a:t>    Interest inventories</a:t>
            </a:r>
          </a:p>
          <a:p>
            <a:r>
              <a:rPr lang="en-US" sz="1800" dirty="0"/>
              <a:t>Self-determination </a:t>
            </a:r>
            <a:r>
              <a:rPr lang="en-US" sz="1800" dirty="0" smtClean="0"/>
              <a:t>assessments</a:t>
            </a:r>
          </a:p>
          <a:p>
            <a:r>
              <a:rPr lang="en-US" sz="1800" dirty="0"/>
              <a:t>Personality Tests</a:t>
            </a:r>
          </a:p>
          <a:p>
            <a:r>
              <a:rPr lang="en-US" sz="1800" dirty="0"/>
              <a:t>Job or Training Evaluations</a:t>
            </a:r>
          </a:p>
          <a:p>
            <a:endParaRPr lang="en-US" sz="1600" dirty="0"/>
          </a:p>
          <a:p>
            <a:endParaRPr lang="en-US" dirty="0"/>
          </a:p>
          <a:p>
            <a:endParaRPr lang="en-US" dirty="0"/>
          </a:p>
        </p:txBody>
      </p:sp>
      <p:sp>
        <p:nvSpPr>
          <p:cNvPr id="5" name="Text Placeholder 4"/>
          <p:cNvSpPr>
            <a:spLocks noGrp="1"/>
          </p:cNvSpPr>
          <p:nvPr>
            <p:ph type="body" sz="quarter" idx="3"/>
          </p:nvPr>
        </p:nvSpPr>
        <p:spPr>
          <a:xfrm>
            <a:off x="6412361" y="1334125"/>
            <a:ext cx="4695349" cy="539645"/>
          </a:xfrm>
        </p:spPr>
        <p:txBody>
          <a:bodyPr>
            <a:normAutofit fontScale="85000" lnSpcReduction="10000"/>
          </a:bodyPr>
          <a:lstStyle/>
          <a:p>
            <a:r>
              <a:rPr lang="en-US" sz="2400" dirty="0"/>
              <a:t>Informal Transition Assessments</a:t>
            </a:r>
            <a:endParaRPr lang="en-US" sz="2000" dirty="0"/>
          </a:p>
          <a:p>
            <a:endParaRPr lang="en-US" dirty="0"/>
          </a:p>
        </p:txBody>
      </p:sp>
      <p:sp>
        <p:nvSpPr>
          <p:cNvPr id="6" name="Content Placeholder 5"/>
          <p:cNvSpPr>
            <a:spLocks noGrp="1"/>
          </p:cNvSpPr>
          <p:nvPr>
            <p:ph sz="quarter" idx="4"/>
          </p:nvPr>
        </p:nvSpPr>
        <p:spPr>
          <a:xfrm>
            <a:off x="5591331" y="1888761"/>
            <a:ext cx="4991725" cy="3570101"/>
          </a:xfrm>
        </p:spPr>
        <p:txBody>
          <a:bodyPr/>
          <a:lstStyle/>
          <a:p>
            <a:pPr marL="457200" indent="-457200"/>
            <a:r>
              <a:rPr lang="en-US" dirty="0"/>
              <a:t>Observations and situational assessments</a:t>
            </a:r>
          </a:p>
          <a:p>
            <a:pPr marL="457200" indent="-457200"/>
            <a:r>
              <a:rPr lang="en-US" dirty="0"/>
              <a:t>Teacher made surveys</a:t>
            </a:r>
          </a:p>
          <a:p>
            <a:pPr marL="457200" indent="-457200"/>
            <a:r>
              <a:rPr lang="en-US" dirty="0"/>
              <a:t>Interviews with students, family, and other stakeholders</a:t>
            </a:r>
          </a:p>
          <a:p>
            <a:pPr marL="457200" indent="-457200"/>
            <a:r>
              <a:rPr lang="en-US" dirty="0"/>
              <a:t>Academic and work performance portfolios</a:t>
            </a:r>
          </a:p>
          <a:p>
            <a:pPr marL="457200" indent="-457200"/>
            <a:r>
              <a:rPr lang="en-US" dirty="0"/>
              <a:t>Transition Planning Inventories</a:t>
            </a:r>
          </a:p>
          <a:p>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59414" y="1918741"/>
            <a:ext cx="1212550" cy="1409075"/>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2415" y="2767022"/>
            <a:ext cx="864978" cy="1121588"/>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7076" y="0"/>
            <a:ext cx="1611312" cy="1019331"/>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3267855" y="1"/>
            <a:ext cx="1184224" cy="884420"/>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659414" y="-52753"/>
            <a:ext cx="1327241" cy="1019330"/>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929255" y="3564753"/>
            <a:ext cx="2057400" cy="1971675"/>
          </a:xfrm>
          <a:prstGeom prst="rect">
            <a:avLst/>
          </a:prstGeom>
        </p:spPr>
      </p:pic>
    </p:spTree>
    <p:extLst>
      <p:ext uri="{BB962C8B-B14F-4D97-AF65-F5344CB8AC3E}">
        <p14:creationId xmlns:p14="http://schemas.microsoft.com/office/powerpoint/2010/main" val="15407615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 calcmode="lin" valueType="num">
                                      <p:cBhvr additive="base">
                                        <p:cTn id="4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6">
                                            <p:txEl>
                                              <p:pRg st="3" end="3"/>
                                            </p:txEl>
                                          </p:spTgt>
                                        </p:tgtEl>
                                        <p:attrNameLst>
                                          <p:attrName>style.visibility</p:attrName>
                                        </p:attrNameLst>
                                      </p:cBhvr>
                                      <p:to>
                                        <p:strVal val="visible"/>
                                      </p:to>
                                    </p:set>
                                    <p:anim calcmode="lin" valueType="num">
                                      <p:cBhvr additive="base">
                                        <p:cTn id="5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6">
                                            <p:txEl>
                                              <p:pRg st="4" end="4"/>
                                            </p:txEl>
                                          </p:spTgt>
                                        </p:tgtEl>
                                        <p:attrNameLst>
                                          <p:attrName>style.visibility</p:attrName>
                                        </p:attrNameLst>
                                      </p:cBhvr>
                                      <p:to>
                                        <p:strVal val="visible"/>
                                      </p:to>
                                    </p:set>
                                    <p:anim calcmode="lin" valueType="num">
                                      <p:cBhvr additive="base">
                                        <p:cTn id="5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fade">
                                      <p:cBhvr>
                                        <p:cTn id="65" dur="1000"/>
                                        <p:tgtEl>
                                          <p:spTgt spid="9"/>
                                        </p:tgtEl>
                                      </p:cBhvr>
                                    </p:animEffect>
                                    <p:anim calcmode="lin" valueType="num">
                                      <p:cBhvr>
                                        <p:cTn id="66" dur="1000" fill="hold"/>
                                        <p:tgtEl>
                                          <p:spTgt spid="9"/>
                                        </p:tgtEl>
                                        <p:attrNameLst>
                                          <p:attrName>ppt_x</p:attrName>
                                        </p:attrNameLst>
                                      </p:cBhvr>
                                      <p:tavLst>
                                        <p:tav tm="0">
                                          <p:val>
                                            <p:strVal val="#ppt_x"/>
                                          </p:val>
                                        </p:tav>
                                        <p:tav tm="100000">
                                          <p:val>
                                            <p:strVal val="#ppt_x"/>
                                          </p:val>
                                        </p:tav>
                                      </p:tavLst>
                                    </p:anim>
                                    <p:anim calcmode="lin" valueType="num">
                                      <p:cBhvr>
                                        <p:cTn id="6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nodeType="click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fade">
                                      <p:cBhvr>
                                        <p:cTn id="72" dur="1000"/>
                                        <p:tgtEl>
                                          <p:spTgt spid="10"/>
                                        </p:tgtEl>
                                      </p:cBhvr>
                                    </p:animEffect>
                                    <p:anim calcmode="lin" valueType="num">
                                      <p:cBhvr>
                                        <p:cTn id="73" dur="1000" fill="hold"/>
                                        <p:tgtEl>
                                          <p:spTgt spid="10"/>
                                        </p:tgtEl>
                                        <p:attrNameLst>
                                          <p:attrName>ppt_x</p:attrName>
                                        </p:attrNameLst>
                                      </p:cBhvr>
                                      <p:tavLst>
                                        <p:tav tm="0">
                                          <p:val>
                                            <p:strVal val="#ppt_x"/>
                                          </p:val>
                                        </p:tav>
                                        <p:tav tm="100000">
                                          <p:val>
                                            <p:strVal val="#ppt_x"/>
                                          </p:val>
                                        </p:tav>
                                      </p:tavLst>
                                    </p:anim>
                                    <p:anim calcmode="lin" valueType="num">
                                      <p:cBhvr>
                                        <p:cTn id="7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nodeType="click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fade">
                                      <p:cBhvr>
                                        <p:cTn id="79" dur="1000"/>
                                        <p:tgtEl>
                                          <p:spTgt spid="11"/>
                                        </p:tgtEl>
                                      </p:cBhvr>
                                    </p:animEffect>
                                    <p:anim calcmode="lin" valueType="num">
                                      <p:cBhvr>
                                        <p:cTn id="80" dur="1000" fill="hold"/>
                                        <p:tgtEl>
                                          <p:spTgt spid="11"/>
                                        </p:tgtEl>
                                        <p:attrNameLst>
                                          <p:attrName>ppt_x</p:attrName>
                                        </p:attrNameLst>
                                      </p:cBhvr>
                                      <p:tavLst>
                                        <p:tav tm="0">
                                          <p:val>
                                            <p:strVal val="#ppt_x"/>
                                          </p:val>
                                        </p:tav>
                                        <p:tav tm="100000">
                                          <p:val>
                                            <p:strVal val="#ppt_x"/>
                                          </p:val>
                                        </p:tav>
                                      </p:tavLst>
                                    </p:anim>
                                    <p:anim calcmode="lin" valueType="num">
                                      <p:cBhvr>
                                        <p:cTn id="8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nodeType="clickEffect">
                                  <p:stCondLst>
                                    <p:cond delay="0"/>
                                  </p:stCondLst>
                                  <p:childTnLst>
                                    <p:set>
                                      <p:cBhvr>
                                        <p:cTn id="85" dur="1" fill="hold">
                                          <p:stCondLst>
                                            <p:cond delay="0"/>
                                          </p:stCondLst>
                                        </p:cTn>
                                        <p:tgtEl>
                                          <p:spTgt spid="12"/>
                                        </p:tgtEl>
                                        <p:attrNameLst>
                                          <p:attrName>style.visibility</p:attrName>
                                        </p:attrNameLst>
                                      </p:cBhvr>
                                      <p:to>
                                        <p:strVal val="visible"/>
                                      </p:to>
                                    </p:set>
                                    <p:animEffect transition="in" filter="fade">
                                      <p:cBhvr>
                                        <p:cTn id="86" dur="1000"/>
                                        <p:tgtEl>
                                          <p:spTgt spid="12"/>
                                        </p:tgtEl>
                                      </p:cBhvr>
                                    </p:animEffect>
                                    <p:anim calcmode="lin" valueType="num">
                                      <p:cBhvr>
                                        <p:cTn id="87" dur="1000" fill="hold"/>
                                        <p:tgtEl>
                                          <p:spTgt spid="12"/>
                                        </p:tgtEl>
                                        <p:attrNameLst>
                                          <p:attrName>ppt_x</p:attrName>
                                        </p:attrNameLst>
                                      </p:cBhvr>
                                      <p:tavLst>
                                        <p:tav tm="0">
                                          <p:val>
                                            <p:strVal val="#ppt_x"/>
                                          </p:val>
                                        </p:tav>
                                        <p:tav tm="100000">
                                          <p:val>
                                            <p:strVal val="#ppt_x"/>
                                          </p:val>
                                        </p:tav>
                                      </p:tavLst>
                                    </p:anim>
                                    <p:anim calcmode="lin" valueType="num">
                                      <p:cBhvr>
                                        <p:cTn id="8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nodeType="clickEffect">
                                  <p:stCondLst>
                                    <p:cond delay="0"/>
                                  </p:stCondLst>
                                  <p:childTnLst>
                                    <p:set>
                                      <p:cBhvr>
                                        <p:cTn id="96" dur="1" fill="hold">
                                          <p:stCondLst>
                                            <p:cond delay="0"/>
                                          </p:stCondLst>
                                        </p:cTn>
                                        <p:tgtEl>
                                          <p:spTgt spid="8"/>
                                        </p:tgtEl>
                                        <p:attrNameLst>
                                          <p:attrName>style.visibility</p:attrName>
                                        </p:attrNameLst>
                                      </p:cBhvr>
                                      <p:to>
                                        <p:strVal val="visible"/>
                                      </p:to>
                                    </p:set>
                                    <p:animEffect transition="in" filter="fade">
                                      <p:cBhvr>
                                        <p:cTn id="97" dur="1000"/>
                                        <p:tgtEl>
                                          <p:spTgt spid="8"/>
                                        </p:tgtEl>
                                      </p:cBhvr>
                                    </p:animEffect>
                                    <p:anim calcmode="lin" valueType="num">
                                      <p:cBhvr>
                                        <p:cTn id="98" dur="1000" fill="hold"/>
                                        <p:tgtEl>
                                          <p:spTgt spid="8"/>
                                        </p:tgtEl>
                                        <p:attrNameLst>
                                          <p:attrName>ppt_x</p:attrName>
                                        </p:attrNameLst>
                                      </p:cBhvr>
                                      <p:tavLst>
                                        <p:tav tm="0">
                                          <p:val>
                                            <p:strVal val="#ppt_x"/>
                                          </p:val>
                                        </p:tav>
                                        <p:tav tm="100000">
                                          <p:val>
                                            <p:strVal val="#ppt_x"/>
                                          </p:val>
                                        </p:tav>
                                      </p:tavLst>
                                    </p:anim>
                                    <p:anim calcmode="lin" valueType="num">
                                      <p:cBhvr>
                                        <p:cTn id="9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nodeType="clickEffect">
                                  <p:stCondLst>
                                    <p:cond delay="0"/>
                                  </p:stCondLst>
                                  <p:childTnLst>
                                    <p:set>
                                      <p:cBhvr>
                                        <p:cTn id="103" dur="1" fill="hold">
                                          <p:stCondLst>
                                            <p:cond delay="0"/>
                                          </p:stCondLst>
                                        </p:cTn>
                                        <p:tgtEl>
                                          <p:spTgt spid="7"/>
                                        </p:tgtEl>
                                        <p:attrNameLst>
                                          <p:attrName>style.visibility</p:attrName>
                                        </p:attrNameLst>
                                      </p:cBhvr>
                                      <p:to>
                                        <p:strVal val="visible"/>
                                      </p:to>
                                    </p:set>
                                    <p:animEffect transition="in" filter="fade">
                                      <p:cBhvr>
                                        <p:cTn id="104" dur="1000"/>
                                        <p:tgtEl>
                                          <p:spTgt spid="7"/>
                                        </p:tgtEl>
                                      </p:cBhvr>
                                    </p:animEffect>
                                    <p:anim calcmode="lin" valueType="num">
                                      <p:cBhvr>
                                        <p:cTn id="105" dur="1000" fill="hold"/>
                                        <p:tgtEl>
                                          <p:spTgt spid="7"/>
                                        </p:tgtEl>
                                        <p:attrNameLst>
                                          <p:attrName>ppt_x</p:attrName>
                                        </p:attrNameLst>
                                      </p:cBhvr>
                                      <p:tavLst>
                                        <p:tav tm="0">
                                          <p:val>
                                            <p:strVal val="#ppt_x"/>
                                          </p:val>
                                        </p:tav>
                                        <p:tav tm="100000">
                                          <p:val>
                                            <p:strVal val="#ppt_x"/>
                                          </p:val>
                                        </p:tav>
                                      </p:tavLst>
                                    </p:anim>
                                    <p:anim calcmode="lin" valueType="num">
                                      <p:cBhvr>
                                        <p:cTn id="10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Selecting </a:t>
            </a:r>
            <a:r>
              <a:rPr lang="en-US" b="1" dirty="0" smtClean="0"/>
              <a:t>Appropriate transition </a:t>
            </a:r>
            <a:r>
              <a:rPr lang="en-US" b="1" dirty="0"/>
              <a:t>Assessments</a:t>
            </a:r>
          </a:p>
        </p:txBody>
      </p:sp>
      <p:sp>
        <p:nvSpPr>
          <p:cNvPr id="3" name="Content Placeholder 2"/>
          <p:cNvSpPr>
            <a:spLocks noGrp="1"/>
          </p:cNvSpPr>
          <p:nvPr>
            <p:ph idx="1"/>
          </p:nvPr>
        </p:nvSpPr>
        <p:spPr/>
        <p:txBody>
          <a:bodyPr>
            <a:normAutofit fontScale="92500" lnSpcReduction="10000"/>
          </a:bodyPr>
          <a:lstStyle/>
          <a:p>
            <a:r>
              <a:rPr lang="en-US" dirty="0" smtClean="0"/>
              <a:t>Selecting appropriate transition assessments will vary from student to student depending on his or her strengths, preferences and interests</a:t>
            </a:r>
          </a:p>
          <a:p>
            <a:r>
              <a:rPr lang="en-US" dirty="0" smtClean="0"/>
              <a:t>There are lots of FREE resources out there to help you with transition assessments</a:t>
            </a:r>
          </a:p>
          <a:p>
            <a:pPr>
              <a:buFont typeface="Arial"/>
              <a:buChar char="•"/>
            </a:pPr>
            <a:r>
              <a:rPr lang="en-US" dirty="0" smtClean="0"/>
              <a:t> </a:t>
            </a:r>
            <a:r>
              <a:rPr lang="en-US" dirty="0">
                <a:hlinkClick r:id="rId2"/>
              </a:rPr>
              <a:t>http://www.careercruising.com/</a:t>
            </a:r>
            <a:endParaRPr lang="en-US" dirty="0"/>
          </a:p>
          <a:p>
            <a:pPr>
              <a:buFont typeface="Arial"/>
              <a:buChar char="•"/>
            </a:pPr>
            <a:r>
              <a:rPr lang="en-US" dirty="0">
                <a:hlinkClick r:id="rId3"/>
              </a:rPr>
              <a:t>http://www.act.org/products/workforce-act-workkeys/</a:t>
            </a:r>
            <a:endParaRPr lang="en-US" dirty="0"/>
          </a:p>
          <a:p>
            <a:pPr>
              <a:buFont typeface="Arial"/>
              <a:buChar char="•"/>
            </a:pPr>
            <a:r>
              <a:rPr lang="en-US" dirty="0">
                <a:hlinkClick r:id="rId4"/>
              </a:rPr>
              <a:t>http://www.onetonline.org/</a:t>
            </a:r>
            <a:endParaRPr lang="en-US" dirty="0"/>
          </a:p>
          <a:p>
            <a:pPr>
              <a:buFont typeface="Arial"/>
              <a:buChar char="•"/>
            </a:pPr>
            <a:r>
              <a:rPr lang="en-US" dirty="0">
                <a:hlinkClick r:id="rId5"/>
              </a:rPr>
              <a:t>http://www.onetacademy.org/view/2001030157168457936/info</a:t>
            </a:r>
            <a:endParaRPr lang="en-US" dirty="0"/>
          </a:p>
          <a:p>
            <a:pPr>
              <a:buFont typeface="Arial"/>
              <a:buChar char="•"/>
            </a:pPr>
            <a:r>
              <a:rPr lang="en-US" dirty="0">
                <a:hlinkClick r:id="rId6"/>
              </a:rPr>
              <a:t>http://www.collegesteps.org/</a:t>
            </a:r>
            <a:endParaRPr lang="en-US" dirty="0"/>
          </a:p>
          <a:p>
            <a:endParaRPr lang="en-US" dirty="0" smtClean="0"/>
          </a:p>
          <a:p>
            <a:endParaRPr lang="en-US" dirty="0"/>
          </a:p>
        </p:txBody>
      </p:sp>
    </p:spTree>
    <p:extLst>
      <p:ext uri="{BB962C8B-B14F-4D97-AF65-F5344CB8AC3E}">
        <p14:creationId xmlns:p14="http://schemas.microsoft.com/office/powerpoint/2010/main" val="240775752"/>
      </p:ext>
    </p:extLst>
  </p:cSld>
  <p:clrMapOvr>
    <a:masterClrMapping/>
  </p:clrMapOvr>
  <p:transition spd="med">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 Examples </a:t>
            </a:r>
            <a:r>
              <a:rPr lang="en-US" b="1" dirty="0"/>
              <a:t>of Age-Appropriate Transition Assessments </a:t>
            </a:r>
            <a:endParaRPr lang="en-US" dirty="0"/>
          </a:p>
        </p:txBody>
      </p:sp>
      <p:sp>
        <p:nvSpPr>
          <p:cNvPr id="3" name="Rectangle 2"/>
          <p:cNvSpPr/>
          <p:nvPr/>
        </p:nvSpPr>
        <p:spPr>
          <a:xfrm>
            <a:off x="1409076" y="1775802"/>
            <a:ext cx="15619750" cy="3970318"/>
          </a:xfrm>
          <a:prstGeom prst="rect">
            <a:avLst/>
          </a:prstGeom>
        </p:spPr>
        <p:txBody>
          <a:bodyPr wrap="square">
            <a:spAutoFit/>
          </a:bodyPr>
          <a:lstStyle/>
          <a:p>
            <a:endParaRPr lang="en-US" dirty="0"/>
          </a:p>
          <a:p>
            <a:pPr marL="285750" indent="-285750">
              <a:buFont typeface="Wingdings" panose="05000000000000000000" pitchFamily="2" charset="2"/>
              <a:buChar char="q"/>
            </a:pPr>
            <a:r>
              <a:rPr lang="en-US" b="1" dirty="0" smtClean="0"/>
              <a:t>Career </a:t>
            </a:r>
            <a:r>
              <a:rPr lang="en-US" b="1" dirty="0"/>
              <a:t>Cruising </a:t>
            </a:r>
            <a:endParaRPr lang="en-US" dirty="0"/>
          </a:p>
          <a:p>
            <a:pPr marL="285750" indent="-285750">
              <a:buFont typeface="Wingdings" panose="05000000000000000000" pitchFamily="2" charset="2"/>
              <a:buChar char="q"/>
            </a:pPr>
            <a:r>
              <a:rPr lang="en-US" b="1" dirty="0" smtClean="0"/>
              <a:t>Explore </a:t>
            </a:r>
            <a:r>
              <a:rPr lang="en-US" b="1" dirty="0"/>
              <a:t>Test </a:t>
            </a:r>
            <a:endParaRPr lang="en-US" dirty="0"/>
          </a:p>
          <a:p>
            <a:pPr marL="285750" indent="-285750">
              <a:buFont typeface="Wingdings" panose="05000000000000000000" pitchFamily="2" charset="2"/>
              <a:buChar char="q"/>
            </a:pPr>
            <a:r>
              <a:rPr lang="en-US" b="1" dirty="0" smtClean="0"/>
              <a:t>PLAN </a:t>
            </a:r>
            <a:r>
              <a:rPr lang="en-US" b="1" dirty="0"/>
              <a:t>test </a:t>
            </a:r>
            <a:endParaRPr lang="en-US" dirty="0"/>
          </a:p>
          <a:p>
            <a:pPr marL="285750" indent="-285750">
              <a:buFont typeface="Wingdings" panose="05000000000000000000" pitchFamily="2" charset="2"/>
              <a:buChar char="q"/>
            </a:pPr>
            <a:r>
              <a:rPr lang="en-US" b="1" dirty="0" smtClean="0"/>
              <a:t>PSAE </a:t>
            </a:r>
            <a:endParaRPr lang="en-US" dirty="0"/>
          </a:p>
          <a:p>
            <a:pPr marL="285750" indent="-285750">
              <a:buFont typeface="Wingdings" panose="05000000000000000000" pitchFamily="2" charset="2"/>
              <a:buChar char="q"/>
            </a:pPr>
            <a:r>
              <a:rPr lang="en-US" b="1" dirty="0" smtClean="0"/>
              <a:t>Assessment </a:t>
            </a:r>
            <a:r>
              <a:rPr lang="en-US" b="1" dirty="0"/>
              <a:t>of Technology Needs </a:t>
            </a:r>
            <a:endParaRPr lang="en-US" dirty="0"/>
          </a:p>
          <a:p>
            <a:pPr marL="285750" indent="-285750">
              <a:buFont typeface="Wingdings" panose="05000000000000000000" pitchFamily="2" charset="2"/>
              <a:buChar char="q"/>
            </a:pPr>
            <a:r>
              <a:rPr lang="en-US" b="1" dirty="0" smtClean="0"/>
              <a:t>Interest </a:t>
            </a:r>
            <a:r>
              <a:rPr lang="en-US" b="1" dirty="0"/>
              <a:t>Inventories </a:t>
            </a:r>
            <a:endParaRPr lang="en-US" dirty="0"/>
          </a:p>
          <a:p>
            <a:pPr marL="285750" indent="-285750">
              <a:buFont typeface="Wingdings" panose="05000000000000000000" pitchFamily="2" charset="2"/>
              <a:buChar char="q"/>
            </a:pPr>
            <a:r>
              <a:rPr lang="en-US" b="1" dirty="0" smtClean="0"/>
              <a:t>Career </a:t>
            </a:r>
            <a:r>
              <a:rPr lang="en-US" b="1" dirty="0"/>
              <a:t>Interest Inventory </a:t>
            </a:r>
            <a:endParaRPr lang="en-US" dirty="0"/>
          </a:p>
          <a:p>
            <a:pPr marL="285750" indent="-285750">
              <a:buFont typeface="Wingdings" panose="05000000000000000000" pitchFamily="2" charset="2"/>
              <a:buChar char="q"/>
            </a:pPr>
            <a:r>
              <a:rPr lang="en-US" b="1" dirty="0" smtClean="0"/>
              <a:t>Learning </a:t>
            </a:r>
            <a:r>
              <a:rPr lang="en-US" b="1" dirty="0"/>
              <a:t>Styles Inventory </a:t>
            </a:r>
            <a:endParaRPr lang="en-US" dirty="0"/>
          </a:p>
          <a:p>
            <a:pPr marL="285750" indent="-285750">
              <a:buFont typeface="Wingdings" panose="05000000000000000000" pitchFamily="2" charset="2"/>
              <a:buChar char="q"/>
            </a:pPr>
            <a:r>
              <a:rPr lang="en-US" b="1" dirty="0" smtClean="0"/>
              <a:t>Independent </a:t>
            </a:r>
            <a:r>
              <a:rPr lang="en-US" b="1" dirty="0"/>
              <a:t>Living Skills Questionnaire </a:t>
            </a:r>
            <a:endParaRPr lang="en-US" dirty="0"/>
          </a:p>
          <a:p>
            <a:pPr marL="285750" indent="-285750">
              <a:buFont typeface="Wingdings" panose="05000000000000000000" pitchFamily="2" charset="2"/>
              <a:buChar char="q"/>
            </a:pPr>
            <a:r>
              <a:rPr lang="en-US" b="1" dirty="0" smtClean="0"/>
              <a:t>Social </a:t>
            </a:r>
            <a:r>
              <a:rPr lang="en-US" b="1" dirty="0"/>
              <a:t>Skills Inventories </a:t>
            </a:r>
            <a:endParaRPr lang="en-US" dirty="0"/>
          </a:p>
          <a:p>
            <a:pPr marL="285750" indent="-285750">
              <a:buFont typeface="Wingdings" panose="05000000000000000000" pitchFamily="2" charset="2"/>
              <a:buChar char="q"/>
            </a:pPr>
            <a:r>
              <a:rPr lang="en-US" b="1" dirty="0" err="1" smtClean="0"/>
              <a:t>Kuder</a:t>
            </a:r>
            <a:r>
              <a:rPr lang="en-US" b="1" dirty="0" smtClean="0"/>
              <a:t> Assessment</a:t>
            </a:r>
          </a:p>
          <a:p>
            <a:pPr marL="285750" indent="-285750">
              <a:buFont typeface="Wingdings" panose="05000000000000000000" pitchFamily="2" charset="2"/>
              <a:buChar char="q"/>
            </a:pPr>
            <a:r>
              <a:rPr lang="en-US" b="1" dirty="0" smtClean="0"/>
              <a:t>ACT/SAT</a:t>
            </a:r>
            <a:endParaRPr lang="en-US" dirty="0"/>
          </a:p>
          <a:p>
            <a:pPr marL="285750" indent="-285750">
              <a:buFont typeface="Wingdings" panose="05000000000000000000" pitchFamily="2" charset="2"/>
              <a:buChar char="q"/>
            </a:pPr>
            <a:r>
              <a:rPr lang="en-US" b="1" dirty="0" smtClean="0"/>
              <a:t>ASVAB</a:t>
            </a:r>
          </a:p>
        </p:txBody>
      </p:sp>
      <p:sp>
        <p:nvSpPr>
          <p:cNvPr id="4" name="Rectangle 3"/>
          <p:cNvSpPr/>
          <p:nvPr/>
        </p:nvSpPr>
        <p:spPr>
          <a:xfrm>
            <a:off x="6775553" y="1801341"/>
            <a:ext cx="4347147" cy="3693319"/>
          </a:xfrm>
          <a:prstGeom prst="rect">
            <a:avLst/>
          </a:prstGeom>
        </p:spPr>
        <p:txBody>
          <a:bodyPr wrap="square">
            <a:spAutoFit/>
          </a:bodyPr>
          <a:lstStyle/>
          <a:p>
            <a:pPr lvl="0"/>
            <a:r>
              <a:rPr lang="en-US" b="1" dirty="0" smtClean="0">
                <a:solidFill>
                  <a:prstClr val="black"/>
                </a:solidFill>
              </a:rPr>
              <a:t> </a:t>
            </a:r>
            <a:endParaRPr lang="en-US" dirty="0">
              <a:solidFill>
                <a:prstClr val="black"/>
              </a:solidFill>
            </a:endParaRPr>
          </a:p>
          <a:p>
            <a:pPr marL="285750" lvl="0" indent="-285750">
              <a:buFont typeface="Wingdings" panose="05000000000000000000" pitchFamily="2" charset="2"/>
              <a:buChar char="q"/>
            </a:pPr>
            <a:r>
              <a:rPr lang="en-US" b="1" dirty="0" smtClean="0">
                <a:solidFill>
                  <a:prstClr val="black"/>
                </a:solidFill>
              </a:rPr>
              <a:t>Think </a:t>
            </a:r>
            <a:r>
              <a:rPr lang="en-US" b="1" dirty="0">
                <a:solidFill>
                  <a:prstClr val="black"/>
                </a:solidFill>
              </a:rPr>
              <a:t>Link </a:t>
            </a:r>
            <a:endParaRPr lang="en-US" dirty="0">
              <a:solidFill>
                <a:prstClr val="black"/>
              </a:solidFill>
            </a:endParaRPr>
          </a:p>
          <a:p>
            <a:pPr marL="285750" lvl="0" indent="-285750">
              <a:buFont typeface="Wingdings" panose="05000000000000000000" pitchFamily="2" charset="2"/>
              <a:buChar char="q"/>
            </a:pPr>
            <a:r>
              <a:rPr lang="en-US" b="1" dirty="0">
                <a:solidFill>
                  <a:prstClr val="black"/>
                </a:solidFill>
              </a:rPr>
              <a:t>Transition Planning Inventory </a:t>
            </a:r>
            <a:endParaRPr lang="en-US" dirty="0">
              <a:solidFill>
                <a:prstClr val="black"/>
              </a:solidFill>
            </a:endParaRPr>
          </a:p>
          <a:p>
            <a:pPr marL="285750" lvl="0" indent="-285750">
              <a:buFont typeface="Wingdings" panose="05000000000000000000" pitchFamily="2" charset="2"/>
              <a:buChar char="q"/>
            </a:pPr>
            <a:r>
              <a:rPr lang="en-US" b="1" dirty="0">
                <a:solidFill>
                  <a:prstClr val="black"/>
                </a:solidFill>
              </a:rPr>
              <a:t>Student Interview Inventory </a:t>
            </a:r>
            <a:endParaRPr lang="en-US" dirty="0">
              <a:solidFill>
                <a:prstClr val="black"/>
              </a:solidFill>
            </a:endParaRPr>
          </a:p>
          <a:p>
            <a:pPr marL="285750" lvl="0" indent="-285750">
              <a:buFont typeface="Wingdings" panose="05000000000000000000" pitchFamily="2" charset="2"/>
              <a:buChar char="q"/>
            </a:pPr>
            <a:r>
              <a:rPr lang="en-US" b="1" dirty="0">
                <a:solidFill>
                  <a:prstClr val="black"/>
                </a:solidFill>
              </a:rPr>
              <a:t>Vocational Evaluation </a:t>
            </a:r>
            <a:endParaRPr lang="en-US" dirty="0">
              <a:solidFill>
                <a:prstClr val="black"/>
              </a:solidFill>
            </a:endParaRPr>
          </a:p>
          <a:p>
            <a:pPr marL="285750" lvl="0" indent="-285750">
              <a:buFont typeface="Wingdings" panose="05000000000000000000" pitchFamily="2" charset="2"/>
              <a:buChar char="q"/>
            </a:pPr>
            <a:r>
              <a:rPr lang="en-US" b="1" dirty="0">
                <a:solidFill>
                  <a:prstClr val="black"/>
                </a:solidFill>
              </a:rPr>
              <a:t>Compass Test </a:t>
            </a:r>
            <a:endParaRPr lang="en-US" dirty="0">
              <a:solidFill>
                <a:prstClr val="black"/>
              </a:solidFill>
            </a:endParaRPr>
          </a:p>
          <a:p>
            <a:pPr marL="285750" lvl="0" indent="-285750">
              <a:buFont typeface="Wingdings" panose="05000000000000000000" pitchFamily="2" charset="2"/>
              <a:buChar char="q"/>
            </a:pPr>
            <a:r>
              <a:rPr lang="en-US" b="1" dirty="0">
                <a:solidFill>
                  <a:prstClr val="black"/>
                </a:solidFill>
              </a:rPr>
              <a:t>Work Keys </a:t>
            </a:r>
            <a:endParaRPr lang="en-US" dirty="0">
              <a:solidFill>
                <a:prstClr val="black"/>
              </a:solidFill>
            </a:endParaRPr>
          </a:p>
          <a:p>
            <a:pPr marL="285750" lvl="0" indent="-285750">
              <a:buFont typeface="Wingdings" panose="05000000000000000000" pitchFamily="2" charset="2"/>
              <a:buChar char="q"/>
            </a:pPr>
            <a:r>
              <a:rPr lang="en-US" b="1" dirty="0">
                <a:solidFill>
                  <a:prstClr val="black"/>
                </a:solidFill>
              </a:rPr>
              <a:t>Family Interviews </a:t>
            </a:r>
            <a:endParaRPr lang="en-US" dirty="0">
              <a:solidFill>
                <a:prstClr val="black"/>
              </a:solidFill>
            </a:endParaRPr>
          </a:p>
          <a:p>
            <a:pPr marL="285750" lvl="0" indent="-285750">
              <a:buFont typeface="Wingdings" panose="05000000000000000000" pitchFamily="2" charset="2"/>
              <a:buChar char="q"/>
            </a:pPr>
            <a:r>
              <a:rPr lang="en-US" b="1" dirty="0">
                <a:solidFill>
                  <a:prstClr val="black"/>
                </a:solidFill>
              </a:rPr>
              <a:t>Career Portfolios </a:t>
            </a:r>
            <a:endParaRPr lang="en-US" dirty="0">
              <a:solidFill>
                <a:prstClr val="black"/>
              </a:solidFill>
            </a:endParaRPr>
          </a:p>
          <a:p>
            <a:pPr marL="285750" lvl="0" indent="-285750">
              <a:buFont typeface="Wingdings" panose="05000000000000000000" pitchFamily="2" charset="2"/>
              <a:buChar char="q"/>
            </a:pPr>
            <a:r>
              <a:rPr lang="en-US" b="1" dirty="0">
                <a:solidFill>
                  <a:prstClr val="black"/>
                </a:solidFill>
              </a:rPr>
              <a:t>Person-Centered Planning </a:t>
            </a:r>
            <a:endParaRPr lang="en-US" dirty="0">
              <a:solidFill>
                <a:prstClr val="black"/>
              </a:solidFill>
            </a:endParaRPr>
          </a:p>
          <a:p>
            <a:pPr marL="285750" lvl="0" indent="-285750">
              <a:buFont typeface="Wingdings" panose="05000000000000000000" pitchFamily="2" charset="2"/>
              <a:buChar char="q"/>
            </a:pPr>
            <a:r>
              <a:rPr lang="en-US" b="1" dirty="0">
                <a:solidFill>
                  <a:prstClr val="black"/>
                </a:solidFill>
              </a:rPr>
              <a:t>Employability Skills Inventory </a:t>
            </a:r>
            <a:endParaRPr lang="en-US" dirty="0">
              <a:solidFill>
                <a:prstClr val="black"/>
              </a:solidFill>
            </a:endParaRPr>
          </a:p>
          <a:p>
            <a:pPr marL="285750" lvl="0" indent="-285750">
              <a:buFont typeface="Wingdings" panose="05000000000000000000" pitchFamily="2" charset="2"/>
              <a:buChar char="q"/>
            </a:pPr>
            <a:r>
              <a:rPr lang="en-US" b="1" dirty="0">
                <a:solidFill>
                  <a:prstClr val="black"/>
                </a:solidFill>
              </a:rPr>
              <a:t>Mechanical Aptitude Test </a:t>
            </a:r>
            <a:endParaRPr lang="en-US" dirty="0">
              <a:solidFill>
                <a:prstClr val="black"/>
              </a:solidFill>
            </a:endParaRPr>
          </a:p>
          <a:p>
            <a:pPr marL="285750" lvl="0" indent="-285750">
              <a:buFont typeface="Wingdings" panose="05000000000000000000" pitchFamily="2" charset="2"/>
              <a:buChar char="q"/>
            </a:pPr>
            <a:r>
              <a:rPr lang="en-US" b="1" dirty="0">
                <a:solidFill>
                  <a:prstClr val="black"/>
                </a:solidFill>
              </a:rPr>
              <a:t>Personality Scales</a:t>
            </a:r>
            <a:endParaRPr lang="en-US" dirty="0">
              <a:solidFill>
                <a:prstClr val="black"/>
              </a:solidFill>
            </a:endParaRPr>
          </a:p>
        </p:txBody>
      </p:sp>
    </p:spTree>
    <p:extLst>
      <p:ext uri="{BB962C8B-B14F-4D97-AF65-F5344CB8AC3E}">
        <p14:creationId xmlns:p14="http://schemas.microsoft.com/office/powerpoint/2010/main" val="1583472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6" dur="500"/>
                                        <p:tgtEl>
                                          <p:spTgt spid="3">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9" dur="500"/>
                                        <p:tgtEl>
                                          <p:spTgt spid="3">
                                            <p:txEl>
                                              <p:pRg st="5" end="5"/>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5" dur="500"/>
                                        <p:tgtEl>
                                          <p:spTgt spid="3">
                                            <p:txEl>
                                              <p:pRg st="7" end="7"/>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8" dur="500"/>
                                        <p:tgtEl>
                                          <p:spTgt spid="3">
                                            <p:txEl>
                                              <p:pRg st="8" end="8"/>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1" dur="500"/>
                                        <p:tgtEl>
                                          <p:spTgt spid="3">
                                            <p:txEl>
                                              <p:pRg st="9" end="9"/>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4" dur="500"/>
                                        <p:tgtEl>
                                          <p:spTgt spid="3">
                                            <p:txEl>
                                              <p:pRg st="10" end="10"/>
                                            </p:txEl>
                                          </p:spTgt>
                                        </p:tgtEl>
                                      </p:cBhvr>
                                    </p:animEffect>
                                  </p:childTnLst>
                                </p:cTn>
                              </p:par>
                              <p:par>
                                <p:cTn id="35" presetID="14" presetClass="entr" presetSubtype="1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37" dur="500"/>
                                        <p:tgtEl>
                                          <p:spTgt spid="3">
                                            <p:txEl>
                                              <p:pRg st="11" end="11"/>
                                            </p:txEl>
                                          </p:spTgt>
                                        </p:tgtEl>
                                      </p:cBhvr>
                                    </p:animEffect>
                                  </p:childTnLst>
                                </p:cTn>
                              </p:par>
                              <p:par>
                                <p:cTn id="38" presetID="14" presetClass="entr" presetSubtype="10" fill="hold" nodeType="withEffect">
                                  <p:stCondLst>
                                    <p:cond delay="0"/>
                                  </p:stCondLst>
                                  <p:childTnLst>
                                    <p:set>
                                      <p:cBhvr>
                                        <p:cTn id="39"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40" dur="500"/>
                                        <p:tgtEl>
                                          <p:spTgt spid="3">
                                            <p:txEl>
                                              <p:pRg st="12" end="12"/>
                                            </p:txEl>
                                          </p:spTgt>
                                        </p:tgtEl>
                                      </p:cBhvr>
                                    </p:animEffect>
                                  </p:childTnLst>
                                </p:cTn>
                              </p:par>
                              <p:par>
                                <p:cTn id="41" presetID="14" presetClass="entr" presetSubtype="10"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43" dur="500"/>
                                        <p:tgtEl>
                                          <p:spTgt spid="3">
                                            <p:txEl>
                                              <p:pRg st="13" end="1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 calcmode="lin" valueType="num">
                                      <p:cBhvr>
                                        <p:cTn id="48" dur="500" fill="hold"/>
                                        <p:tgtEl>
                                          <p:spTgt spid="4"/>
                                        </p:tgtEl>
                                        <p:attrNameLst>
                                          <p:attrName>ppt_w</p:attrName>
                                        </p:attrNameLst>
                                      </p:cBhvr>
                                      <p:tavLst>
                                        <p:tav tm="0">
                                          <p:val>
                                            <p:fltVal val="0"/>
                                          </p:val>
                                        </p:tav>
                                        <p:tav tm="100000">
                                          <p:val>
                                            <p:strVal val="#ppt_w"/>
                                          </p:val>
                                        </p:tav>
                                      </p:tavLst>
                                    </p:anim>
                                    <p:anim calcmode="lin" valueType="num">
                                      <p:cBhvr>
                                        <p:cTn id="49" dur="500" fill="hold"/>
                                        <p:tgtEl>
                                          <p:spTgt spid="4"/>
                                        </p:tgtEl>
                                        <p:attrNameLst>
                                          <p:attrName>ppt_h</p:attrName>
                                        </p:attrNameLst>
                                      </p:cBhvr>
                                      <p:tavLst>
                                        <p:tav tm="0">
                                          <p:val>
                                            <p:fltVal val="0"/>
                                          </p:val>
                                        </p:tav>
                                        <p:tav tm="100000">
                                          <p:val>
                                            <p:strVal val="#ppt_h"/>
                                          </p:val>
                                        </p:tav>
                                      </p:tavLst>
                                    </p:anim>
                                    <p:animEffect transition="in" filter="fade">
                                      <p:cBhvr>
                                        <p:cTn id="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Collecting data from Transition Assessments – Who is involved? </a:t>
            </a:r>
            <a:endParaRPr lang="en-US" b="1" dirty="0"/>
          </a:p>
        </p:txBody>
      </p:sp>
      <p:sp>
        <p:nvSpPr>
          <p:cNvPr id="3" name="Content Placeholder 2"/>
          <p:cNvSpPr>
            <a:spLocks noGrp="1"/>
          </p:cNvSpPr>
          <p:nvPr>
            <p:ph idx="1"/>
          </p:nvPr>
        </p:nvSpPr>
        <p:spPr/>
        <p:txBody>
          <a:bodyPr/>
          <a:lstStyle/>
          <a:p>
            <a:r>
              <a:rPr lang="en-US" sz="3200" dirty="0"/>
              <a:t>For the </a:t>
            </a:r>
            <a:r>
              <a:rPr lang="en-US" sz="3200" b="1" dirty="0">
                <a:solidFill>
                  <a:schemeClr val="accent1"/>
                </a:solidFill>
              </a:rPr>
              <a:t>ongoing data collection </a:t>
            </a:r>
            <a:r>
              <a:rPr lang="en-US" sz="3200" dirty="0"/>
              <a:t>process to be effective, </a:t>
            </a:r>
            <a:r>
              <a:rPr lang="en-US" sz="3200" dirty="0" smtClean="0"/>
              <a:t>you </a:t>
            </a:r>
            <a:r>
              <a:rPr lang="en-US" sz="3200" dirty="0"/>
              <a:t>must involve a </a:t>
            </a:r>
            <a:r>
              <a:rPr lang="en-US" sz="3200" b="1" dirty="0">
                <a:solidFill>
                  <a:srgbClr val="FF0000"/>
                </a:solidFill>
              </a:rPr>
              <a:t>team of people </a:t>
            </a:r>
            <a:r>
              <a:rPr lang="en-US" sz="3200" dirty="0"/>
              <a:t>including the student, those </a:t>
            </a:r>
            <a:r>
              <a:rPr lang="en-US" sz="3200" b="1" dirty="0">
                <a:solidFill>
                  <a:srgbClr val="00B050"/>
                </a:solidFill>
              </a:rPr>
              <a:t>who know the student well</a:t>
            </a:r>
            <a:r>
              <a:rPr lang="en-US" sz="3200" dirty="0"/>
              <a:t>, and those who </a:t>
            </a:r>
            <a:r>
              <a:rPr lang="en-US" sz="3200" b="1" dirty="0">
                <a:solidFill>
                  <a:srgbClr val="00B0F0"/>
                </a:solidFill>
              </a:rPr>
              <a:t>may be involved in the student’s transition to </a:t>
            </a:r>
            <a:r>
              <a:rPr lang="en-US" sz="3200" b="1" dirty="0" smtClean="0">
                <a:solidFill>
                  <a:srgbClr val="00B0F0"/>
                </a:solidFill>
              </a:rPr>
              <a:t>adulthood</a:t>
            </a:r>
            <a:endParaRPr lang="en-US" sz="3200" b="1" dirty="0">
              <a:solidFill>
                <a:srgbClr val="00B0F0"/>
              </a:solidFill>
            </a:endParaRPr>
          </a:p>
          <a:p>
            <a:endParaRPr lang="en-US" dirty="0"/>
          </a:p>
        </p:txBody>
      </p:sp>
    </p:spTree>
    <p:extLst>
      <p:ext uri="{BB962C8B-B14F-4D97-AF65-F5344CB8AC3E}">
        <p14:creationId xmlns:p14="http://schemas.microsoft.com/office/powerpoint/2010/main" val="328035871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Collecting data from Transition Assessments – Who is involved? </a:t>
            </a:r>
          </a:p>
        </p:txBody>
      </p:sp>
      <p:sp>
        <p:nvSpPr>
          <p:cNvPr id="3" name="Content Placeholder 2"/>
          <p:cNvSpPr>
            <a:spLocks noGrp="1"/>
          </p:cNvSpPr>
          <p:nvPr>
            <p:ph idx="1"/>
          </p:nvPr>
        </p:nvSpPr>
        <p:spPr>
          <a:xfrm>
            <a:off x="1451578" y="1853754"/>
            <a:ext cx="9603275" cy="4031500"/>
          </a:xfrm>
        </p:spPr>
        <p:txBody>
          <a:bodyPr>
            <a:noAutofit/>
          </a:bodyPr>
          <a:lstStyle/>
          <a:p>
            <a:r>
              <a:rPr lang="en-US" sz="2800" dirty="0"/>
              <a:t>Transition assessment data often come from </a:t>
            </a:r>
            <a:r>
              <a:rPr lang="en-US" sz="2800" b="1" dirty="0">
                <a:solidFill>
                  <a:srgbClr val="00B050"/>
                </a:solidFill>
              </a:rPr>
              <a:t>three main environments</a:t>
            </a:r>
            <a:r>
              <a:rPr lang="en-US" sz="2800" dirty="0">
                <a:solidFill>
                  <a:srgbClr val="00B050"/>
                </a:solidFill>
              </a:rPr>
              <a:t>:</a:t>
            </a:r>
          </a:p>
          <a:p>
            <a:pPr lvl="0" fontAlgn="base"/>
            <a:r>
              <a:rPr lang="en-US" sz="2800" b="1" dirty="0"/>
              <a:t>Home</a:t>
            </a:r>
            <a:r>
              <a:rPr lang="en-US" sz="2800" dirty="0"/>
              <a:t> - student, family,  </a:t>
            </a:r>
            <a:r>
              <a:rPr lang="en-US" sz="2800" dirty="0" smtClean="0"/>
              <a:t>or friends</a:t>
            </a:r>
            <a:endParaRPr lang="en-US" sz="2800" dirty="0"/>
          </a:p>
          <a:p>
            <a:pPr lvl="0" fontAlgn="base"/>
            <a:r>
              <a:rPr lang="en-US" sz="2800" b="1" dirty="0"/>
              <a:t>School </a:t>
            </a:r>
            <a:r>
              <a:rPr lang="en-US" sz="2800" dirty="0"/>
              <a:t>- educators, paraprofessionals, school counselors, school psychologists, therapists, and other students</a:t>
            </a:r>
          </a:p>
          <a:p>
            <a:pPr lvl="0" fontAlgn="base"/>
            <a:r>
              <a:rPr lang="en-US" sz="2800" b="1" dirty="0"/>
              <a:t>Community</a:t>
            </a:r>
            <a:r>
              <a:rPr lang="en-US" sz="2800" dirty="0"/>
              <a:t> - service providers, business supervisors, church and civic representatives, neighbors, and community members</a:t>
            </a:r>
          </a:p>
          <a:p>
            <a:endParaRPr lang="en-US" sz="2800" dirty="0"/>
          </a:p>
        </p:txBody>
      </p:sp>
    </p:spTree>
    <p:extLst>
      <p:ext uri="{BB962C8B-B14F-4D97-AF65-F5344CB8AC3E}">
        <p14:creationId xmlns:p14="http://schemas.microsoft.com/office/powerpoint/2010/main" val="12032767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Collecting data from Transition Assessments – Who is involved? </a:t>
            </a:r>
          </a:p>
        </p:txBody>
      </p:sp>
      <p:sp>
        <p:nvSpPr>
          <p:cNvPr id="3" name="Content Placeholder 2"/>
          <p:cNvSpPr>
            <a:spLocks noGrp="1"/>
          </p:cNvSpPr>
          <p:nvPr>
            <p:ph idx="1"/>
          </p:nvPr>
        </p:nvSpPr>
        <p:spPr/>
        <p:txBody>
          <a:bodyPr/>
          <a:lstStyle/>
          <a:p>
            <a:r>
              <a:rPr lang="en-US" sz="3200" dirty="0"/>
              <a:t>Input from all players is critical for career and adult life </a:t>
            </a:r>
            <a:r>
              <a:rPr lang="en-US" sz="3200" dirty="0" smtClean="0"/>
              <a:t>direction</a:t>
            </a:r>
          </a:p>
          <a:p>
            <a:r>
              <a:rPr lang="en-US" sz="3200" dirty="0" smtClean="0"/>
              <a:t>Each </a:t>
            </a:r>
            <a:r>
              <a:rPr lang="en-US" sz="3200" dirty="0"/>
              <a:t>member of the team brings a unique perspective and </a:t>
            </a:r>
            <a:r>
              <a:rPr lang="en-US" sz="3200" dirty="0" smtClean="0"/>
              <a:t>information</a:t>
            </a:r>
          </a:p>
          <a:p>
            <a:pPr marL="0" indent="0">
              <a:buNone/>
            </a:pPr>
            <a:endParaRPr lang="en-US" sz="3200" dirty="0"/>
          </a:p>
          <a:p>
            <a:endParaRPr lang="en-US" dirty="0"/>
          </a:p>
        </p:txBody>
      </p:sp>
    </p:spTree>
    <p:extLst>
      <p:ext uri="{BB962C8B-B14F-4D97-AF65-F5344CB8AC3E}">
        <p14:creationId xmlns:p14="http://schemas.microsoft.com/office/powerpoint/2010/main" val="22343051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Collecting data from Transition Assessments – Who is involved? </a:t>
            </a:r>
          </a:p>
        </p:txBody>
      </p:sp>
      <p:sp>
        <p:nvSpPr>
          <p:cNvPr id="3" name="Content Placeholder 2"/>
          <p:cNvSpPr>
            <a:spLocks noGrp="1"/>
          </p:cNvSpPr>
          <p:nvPr>
            <p:ph idx="1"/>
          </p:nvPr>
        </p:nvSpPr>
        <p:spPr/>
        <p:txBody>
          <a:bodyPr>
            <a:normAutofit fontScale="85000" lnSpcReduction="20000"/>
          </a:bodyPr>
          <a:lstStyle/>
          <a:p>
            <a:r>
              <a:rPr lang="en-US" sz="2100" dirty="0" smtClean="0"/>
              <a:t>Example </a:t>
            </a:r>
            <a:r>
              <a:rPr lang="en-US" sz="2100" dirty="0"/>
              <a:t>f</a:t>
            </a:r>
            <a:r>
              <a:rPr lang="en-US" sz="2100" dirty="0" smtClean="0"/>
              <a:t>or </a:t>
            </a:r>
            <a:r>
              <a:rPr lang="en-US" sz="2100" dirty="0"/>
              <a:t>a student who plans to enter a community college after high school, the following are potentially appropriate assessments and include the IEP team members who can provide that information:</a:t>
            </a:r>
          </a:p>
          <a:p>
            <a:pPr lvl="0" fontAlgn="base"/>
            <a:r>
              <a:rPr lang="en-US" sz="2100" dirty="0"/>
              <a:t>interests/preferences (</a:t>
            </a:r>
            <a:r>
              <a:rPr lang="en-US" sz="2100" b="1" dirty="0"/>
              <a:t>student</a:t>
            </a:r>
            <a:r>
              <a:rPr lang="en-US" sz="2100" dirty="0"/>
              <a:t>)</a:t>
            </a:r>
          </a:p>
          <a:p>
            <a:pPr lvl="0" fontAlgn="base"/>
            <a:r>
              <a:rPr lang="en-US" sz="2100" dirty="0"/>
              <a:t>certification or workplace competencies (</a:t>
            </a:r>
            <a:r>
              <a:rPr lang="en-US" sz="2100" b="1" dirty="0"/>
              <a:t>career &amp; technical education teacher</a:t>
            </a:r>
            <a:r>
              <a:rPr lang="en-US" sz="2100" dirty="0"/>
              <a:t>)</a:t>
            </a:r>
          </a:p>
          <a:p>
            <a:pPr lvl="0" fontAlgn="base"/>
            <a:r>
              <a:rPr lang="en-US" sz="2100" dirty="0"/>
              <a:t>summary of progress toward graduation (</a:t>
            </a:r>
            <a:r>
              <a:rPr lang="en-US" sz="2100" b="1" dirty="0"/>
              <a:t>school counselor</a:t>
            </a:r>
            <a:r>
              <a:rPr lang="en-US" sz="2100" dirty="0"/>
              <a:t>)</a:t>
            </a:r>
          </a:p>
          <a:p>
            <a:pPr lvl="0" fontAlgn="base"/>
            <a:r>
              <a:rPr lang="en-US" sz="2100" dirty="0"/>
              <a:t>independent living skills checklist related to driving and living in an apartment (</a:t>
            </a:r>
            <a:r>
              <a:rPr lang="en-US" sz="2100" b="1" dirty="0"/>
              <a:t>parents</a:t>
            </a:r>
            <a:r>
              <a:rPr lang="en-US" sz="2100" dirty="0"/>
              <a:t>)</a:t>
            </a:r>
          </a:p>
          <a:p>
            <a:pPr lvl="0" fontAlgn="base"/>
            <a:r>
              <a:rPr lang="en-US" sz="2100" dirty="0"/>
              <a:t>community college practice placement test results (</a:t>
            </a:r>
            <a:r>
              <a:rPr lang="en-US" sz="2100" b="1" dirty="0"/>
              <a:t>special education teacher</a:t>
            </a:r>
            <a:r>
              <a:rPr lang="en-US" sz="2100" dirty="0"/>
              <a:t>)</a:t>
            </a:r>
          </a:p>
          <a:p>
            <a:pPr lvl="0" fontAlgn="base"/>
            <a:r>
              <a:rPr lang="en-US" sz="2100" dirty="0"/>
              <a:t>vocational assessment (</a:t>
            </a:r>
            <a:r>
              <a:rPr lang="en-US" sz="2100" b="1" dirty="0"/>
              <a:t>vocational evaluator/vocational rehabilitation representative</a:t>
            </a:r>
            <a:r>
              <a:rPr lang="en-US" sz="2100" dirty="0"/>
              <a:t>)</a:t>
            </a:r>
          </a:p>
          <a:p>
            <a:endParaRPr lang="en-US" dirty="0"/>
          </a:p>
        </p:txBody>
      </p:sp>
    </p:spTree>
    <p:extLst>
      <p:ext uri="{BB962C8B-B14F-4D97-AF65-F5344CB8AC3E}">
        <p14:creationId xmlns:p14="http://schemas.microsoft.com/office/powerpoint/2010/main" val="119513221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latin typeface="Arial" charset="0"/>
                <a:cs typeface="Arial" charset="0"/>
              </a:rPr>
              <a:t>TRANSITION </a:t>
            </a:r>
            <a:r>
              <a:rPr lang="en-US" altLang="en-US" b="1" dirty="0" smtClean="0">
                <a:latin typeface="Arial" charset="0"/>
                <a:cs typeface="Arial" charset="0"/>
              </a:rPr>
              <a:t>PLANNING After collecting data</a:t>
            </a:r>
            <a:endParaRPr lang="en-US" dirty="0"/>
          </a:p>
        </p:txBody>
      </p:sp>
      <p:sp>
        <p:nvSpPr>
          <p:cNvPr id="3" name="Content Placeholder 2"/>
          <p:cNvSpPr>
            <a:spLocks noGrp="1"/>
          </p:cNvSpPr>
          <p:nvPr>
            <p:ph idx="1"/>
          </p:nvPr>
        </p:nvSpPr>
        <p:spPr/>
        <p:txBody>
          <a:bodyPr/>
          <a:lstStyle/>
          <a:p>
            <a:r>
              <a:rPr lang="en-US" altLang="en-US" sz="2800" dirty="0">
                <a:latin typeface="Arial" charset="0"/>
                <a:cs typeface="Arial" charset="0"/>
              </a:rPr>
              <a:t>How to know if you have enough data:</a:t>
            </a:r>
          </a:p>
          <a:p>
            <a:r>
              <a:rPr lang="en-US" altLang="en-US" sz="2800" dirty="0">
                <a:latin typeface="Arial" charset="0"/>
                <a:cs typeface="Arial" charset="0"/>
              </a:rPr>
              <a:t>Ask yourself: Can I describe PINS for Employment, Education, Training, and Independent Living?</a:t>
            </a:r>
          </a:p>
          <a:p>
            <a:r>
              <a:rPr lang="en-US" altLang="en-US" sz="2800" dirty="0" smtClean="0"/>
              <a:t>If </a:t>
            </a:r>
            <a:r>
              <a:rPr lang="en-US" altLang="en-US" sz="2800" dirty="0"/>
              <a:t>you can fill in </a:t>
            </a:r>
            <a:r>
              <a:rPr lang="en-US" altLang="en-US" sz="2800" dirty="0" smtClean="0"/>
              <a:t>the chart (next slide), </a:t>
            </a:r>
            <a:r>
              <a:rPr lang="en-US" altLang="en-US" sz="2800" dirty="0"/>
              <a:t>you will have EVERYTHING you need to write the post-secondary goals!!  </a:t>
            </a:r>
          </a:p>
          <a:p>
            <a:endParaRPr lang="en-US" dirty="0"/>
          </a:p>
        </p:txBody>
      </p:sp>
    </p:spTree>
    <p:extLst>
      <p:ext uri="{BB962C8B-B14F-4D97-AF65-F5344CB8AC3E}">
        <p14:creationId xmlns:p14="http://schemas.microsoft.com/office/powerpoint/2010/main" val="17008052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261"/>
          <p:cNvSpPr txBox="1">
            <a:spLocks/>
          </p:cNvSpPr>
          <p:nvPr/>
        </p:nvSpPr>
        <p:spPr>
          <a:xfrm>
            <a:off x="1858780" y="0"/>
            <a:ext cx="8469442" cy="106362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buClr>
                <a:srgbClr val="000000"/>
              </a:buClr>
            </a:pPr>
            <a:r>
              <a:rPr lang="en-US" altLang="en-US" sz="3600" b="1" dirty="0" smtClean="0">
                <a:latin typeface="Arial" charset="0"/>
                <a:cs typeface="Arial" charset="0"/>
              </a:rPr>
              <a:t>TRANSITION PLANNING</a:t>
            </a:r>
          </a:p>
        </p:txBody>
      </p:sp>
      <p:graphicFrame>
        <p:nvGraphicFramePr>
          <p:cNvPr id="4" name="Table 3"/>
          <p:cNvGraphicFramePr>
            <a:graphicFrameLocks noGrp="1"/>
          </p:cNvGraphicFramePr>
          <p:nvPr>
            <p:extLst>
              <p:ext uri="{D42A27DB-BD31-4B8C-83A1-F6EECF244321}">
                <p14:modId xmlns:p14="http://schemas.microsoft.com/office/powerpoint/2010/main" val="1520789388"/>
              </p:ext>
            </p:extLst>
          </p:nvPr>
        </p:nvGraphicFramePr>
        <p:xfrm>
          <a:off x="1870700" y="838773"/>
          <a:ext cx="8450264" cy="4617646"/>
        </p:xfrm>
        <a:graphic>
          <a:graphicData uri="http://schemas.openxmlformats.org/drawingml/2006/table">
            <a:tbl>
              <a:tblPr>
                <a:noFill/>
              </a:tblPr>
              <a:tblGrid>
                <a:gridCol w="1563752">
                  <a:extLst>
                    <a:ext uri="{9D8B030D-6E8A-4147-A177-3AD203B41FA5}">
                      <a16:colId xmlns:a16="http://schemas.microsoft.com/office/drawing/2014/main" val="20000"/>
                    </a:ext>
                  </a:extLst>
                </a:gridCol>
                <a:gridCol w="1816353">
                  <a:extLst>
                    <a:ext uri="{9D8B030D-6E8A-4147-A177-3AD203B41FA5}">
                      <a16:colId xmlns:a16="http://schemas.microsoft.com/office/drawing/2014/main" val="20001"/>
                    </a:ext>
                  </a:extLst>
                </a:gridCol>
                <a:gridCol w="1690053">
                  <a:extLst>
                    <a:ext uri="{9D8B030D-6E8A-4147-A177-3AD203B41FA5}">
                      <a16:colId xmlns:a16="http://schemas.microsoft.com/office/drawing/2014/main" val="20002"/>
                    </a:ext>
                  </a:extLst>
                </a:gridCol>
                <a:gridCol w="1690053">
                  <a:extLst>
                    <a:ext uri="{9D8B030D-6E8A-4147-A177-3AD203B41FA5}">
                      <a16:colId xmlns:a16="http://schemas.microsoft.com/office/drawing/2014/main" val="20003"/>
                    </a:ext>
                  </a:extLst>
                </a:gridCol>
                <a:gridCol w="1690053">
                  <a:extLst>
                    <a:ext uri="{9D8B030D-6E8A-4147-A177-3AD203B41FA5}">
                      <a16:colId xmlns:a16="http://schemas.microsoft.com/office/drawing/2014/main" val="20004"/>
                    </a:ext>
                  </a:extLst>
                </a:gridCol>
              </a:tblGrid>
              <a:tr h="735093">
                <a:tc>
                  <a:txBody>
                    <a:bodyPr/>
                    <a:lstStyle/>
                    <a:p>
                      <a:pPr algn="ctr">
                        <a:spcBef>
                          <a:spcPts val="0"/>
                        </a:spcBef>
                        <a:buNone/>
                      </a:pPr>
                      <a:endParaRPr sz="1400" dirty="0"/>
                    </a:p>
                  </a:txBody>
                  <a:tcPr marL="91425" marR="91425" marT="91427" marB="91427">
                    <a:solidFill>
                      <a:srgbClr val="9FC5E8"/>
                    </a:solidFill>
                  </a:tcPr>
                </a:tc>
                <a:tc>
                  <a:txBody>
                    <a:bodyPr/>
                    <a:lstStyle/>
                    <a:p>
                      <a:pPr algn="ctr">
                        <a:spcBef>
                          <a:spcPts val="0"/>
                        </a:spcBef>
                        <a:buNone/>
                      </a:pPr>
                      <a:r>
                        <a:rPr lang="en" sz="1400" b="1" dirty="0"/>
                        <a:t>EMPLOYMENT</a:t>
                      </a:r>
                    </a:p>
                  </a:txBody>
                  <a:tcPr marL="91425" marR="91425" marT="91427" marB="91427">
                    <a:solidFill>
                      <a:srgbClr val="9FC5E8"/>
                    </a:solidFill>
                  </a:tcPr>
                </a:tc>
                <a:tc>
                  <a:txBody>
                    <a:bodyPr/>
                    <a:lstStyle/>
                    <a:p>
                      <a:pPr algn="ctr">
                        <a:spcBef>
                          <a:spcPts val="0"/>
                        </a:spcBef>
                        <a:buNone/>
                      </a:pPr>
                      <a:r>
                        <a:rPr lang="en" sz="1400" b="1" dirty="0"/>
                        <a:t>EDUCATION </a:t>
                      </a:r>
                    </a:p>
                  </a:txBody>
                  <a:tcPr marL="91425" marR="91425" marT="91427" marB="91427">
                    <a:solidFill>
                      <a:srgbClr val="9FC5E8"/>
                    </a:solidFill>
                  </a:tcPr>
                </a:tc>
                <a:tc>
                  <a:txBody>
                    <a:bodyPr/>
                    <a:lstStyle/>
                    <a:p>
                      <a:pPr algn="ctr">
                        <a:spcBef>
                          <a:spcPts val="0"/>
                        </a:spcBef>
                        <a:buNone/>
                      </a:pPr>
                      <a:r>
                        <a:rPr lang="en" sz="1400" b="1" dirty="0"/>
                        <a:t>TRAINING</a:t>
                      </a:r>
                    </a:p>
                  </a:txBody>
                  <a:tcPr marL="91425" marR="91425" marT="91427" marB="91427">
                    <a:solidFill>
                      <a:srgbClr val="9FC5E8"/>
                    </a:solidFill>
                  </a:tcPr>
                </a:tc>
                <a:tc>
                  <a:txBody>
                    <a:bodyPr/>
                    <a:lstStyle/>
                    <a:p>
                      <a:pPr algn="ctr">
                        <a:spcBef>
                          <a:spcPts val="0"/>
                        </a:spcBef>
                        <a:buNone/>
                      </a:pPr>
                      <a:r>
                        <a:rPr lang="en" sz="1400" b="1" dirty="0"/>
                        <a:t>INDEPENDENT LIVING</a:t>
                      </a:r>
                    </a:p>
                  </a:txBody>
                  <a:tcPr marL="91425" marR="91425" marT="91427" marB="91427">
                    <a:solidFill>
                      <a:srgbClr val="9FC5E8"/>
                    </a:solidFill>
                  </a:tcPr>
                </a:tc>
                <a:extLst>
                  <a:ext uri="{0D108BD9-81ED-4DB2-BD59-A6C34878D82A}">
                    <a16:rowId xmlns:a16="http://schemas.microsoft.com/office/drawing/2014/main" val="10000"/>
                  </a:ext>
                </a:extLst>
              </a:tr>
              <a:tr h="1104217">
                <a:tc>
                  <a:txBody>
                    <a:bodyPr/>
                    <a:lstStyle/>
                    <a:p>
                      <a:pPr algn="ctr">
                        <a:spcBef>
                          <a:spcPts val="0"/>
                        </a:spcBef>
                        <a:buNone/>
                      </a:pPr>
                      <a:r>
                        <a:rPr lang="en" sz="1400" b="1"/>
                        <a:t>PREFERENCES</a:t>
                      </a:r>
                    </a:p>
                  </a:txBody>
                  <a:tcPr marL="91425" marR="91425" marT="91427" marB="91427">
                    <a:solidFill>
                      <a:srgbClr val="9FC5E8"/>
                    </a:solidFill>
                  </a:tcPr>
                </a:tc>
                <a:tc>
                  <a:txBody>
                    <a:bodyPr/>
                    <a:lstStyle/>
                    <a:p>
                      <a:pPr>
                        <a:spcBef>
                          <a:spcPts val="0"/>
                        </a:spcBef>
                        <a:buNone/>
                      </a:pPr>
                      <a:r>
                        <a:rPr lang="en" sz="1000" dirty="0"/>
                        <a:t>Prefers working alone, working with his hands, working afternoons/evenings (Interview, Observation, Survey)</a:t>
                      </a:r>
                    </a:p>
                  </a:txBody>
                  <a:tcPr marL="91425" marR="91425" marT="91427" marB="91427"/>
                </a:tc>
                <a:tc>
                  <a:txBody>
                    <a:bodyPr/>
                    <a:lstStyle/>
                    <a:p>
                      <a:pPr>
                        <a:spcBef>
                          <a:spcPts val="0"/>
                        </a:spcBef>
                        <a:buNone/>
                      </a:pPr>
                      <a:r>
                        <a:rPr lang="en" sz="1000" dirty="0"/>
                        <a:t>Prefers not to do any formal education/classes</a:t>
                      </a:r>
                    </a:p>
                  </a:txBody>
                  <a:tcPr marL="91425" marR="91425" marT="91427" marB="91427"/>
                </a:tc>
                <a:tc>
                  <a:txBody>
                    <a:bodyPr/>
                    <a:lstStyle/>
                    <a:p>
                      <a:pPr>
                        <a:spcBef>
                          <a:spcPts val="0"/>
                        </a:spcBef>
                        <a:buNone/>
                      </a:pPr>
                      <a:endParaRPr sz="1000" dirty="0"/>
                    </a:p>
                  </a:txBody>
                  <a:tcPr marL="91425" marR="91425" marT="91427" marB="91427"/>
                </a:tc>
                <a:tc>
                  <a:txBody>
                    <a:bodyPr/>
                    <a:lstStyle/>
                    <a:p>
                      <a:pPr>
                        <a:spcBef>
                          <a:spcPts val="0"/>
                        </a:spcBef>
                        <a:buNone/>
                      </a:pPr>
                      <a:endParaRPr sz="1000"/>
                    </a:p>
                  </a:txBody>
                  <a:tcPr marL="91425" marR="91425" marT="91427" marB="91427"/>
                </a:tc>
                <a:extLst>
                  <a:ext uri="{0D108BD9-81ED-4DB2-BD59-A6C34878D82A}">
                    <a16:rowId xmlns:a16="http://schemas.microsoft.com/office/drawing/2014/main" val="10001"/>
                  </a:ext>
                </a:extLst>
              </a:tr>
              <a:tr h="926112">
                <a:tc>
                  <a:txBody>
                    <a:bodyPr/>
                    <a:lstStyle/>
                    <a:p>
                      <a:pPr algn="ctr">
                        <a:spcBef>
                          <a:spcPts val="0"/>
                        </a:spcBef>
                        <a:buNone/>
                      </a:pPr>
                      <a:r>
                        <a:rPr lang="en" sz="1400" b="1"/>
                        <a:t>INTERESTS</a:t>
                      </a:r>
                    </a:p>
                  </a:txBody>
                  <a:tcPr marL="91425" marR="91425" marT="91427" marB="91427">
                    <a:solidFill>
                      <a:srgbClr val="9FC5E8"/>
                    </a:solidFill>
                  </a:tcPr>
                </a:tc>
                <a:tc>
                  <a:txBody>
                    <a:bodyPr/>
                    <a:lstStyle/>
                    <a:p>
                      <a:pPr>
                        <a:spcBef>
                          <a:spcPts val="0"/>
                        </a:spcBef>
                        <a:buNone/>
                      </a:pPr>
                      <a:r>
                        <a:rPr lang="en" sz="1000"/>
                        <a:t>Interested in carpentry and mechanics (survey)</a:t>
                      </a:r>
                    </a:p>
                  </a:txBody>
                  <a:tcPr marL="91425" marR="91425" marT="91427" marB="91427"/>
                </a:tc>
                <a:tc>
                  <a:txBody>
                    <a:bodyPr/>
                    <a:lstStyle/>
                    <a:p>
                      <a:pPr>
                        <a:spcBef>
                          <a:spcPts val="0"/>
                        </a:spcBef>
                        <a:buNone/>
                      </a:pPr>
                      <a:endParaRPr sz="1000" dirty="0"/>
                    </a:p>
                  </a:txBody>
                  <a:tcPr marL="91425" marR="91425" marT="91427" marB="91427"/>
                </a:tc>
                <a:tc>
                  <a:txBody>
                    <a:bodyPr/>
                    <a:lstStyle/>
                    <a:p>
                      <a:pPr>
                        <a:spcBef>
                          <a:spcPts val="0"/>
                        </a:spcBef>
                        <a:buNone/>
                      </a:pPr>
                      <a:r>
                        <a:rPr lang="en" sz="1000" dirty="0"/>
                        <a:t>Would like to do an apprenticeship/work experience in a shop (Interview)</a:t>
                      </a:r>
                    </a:p>
                  </a:txBody>
                  <a:tcPr marL="91425" marR="91425" marT="91427" marB="91427"/>
                </a:tc>
                <a:tc>
                  <a:txBody>
                    <a:bodyPr/>
                    <a:lstStyle/>
                    <a:p>
                      <a:pPr>
                        <a:spcBef>
                          <a:spcPts val="0"/>
                        </a:spcBef>
                        <a:buNone/>
                      </a:pPr>
                      <a:r>
                        <a:rPr lang="en" sz="1000"/>
                        <a:t>Would like to live with friends after graduation (interview)</a:t>
                      </a:r>
                    </a:p>
                  </a:txBody>
                  <a:tcPr marL="91425" marR="91425" marT="91427" marB="91427"/>
                </a:tc>
                <a:extLst>
                  <a:ext uri="{0D108BD9-81ED-4DB2-BD59-A6C34878D82A}">
                    <a16:rowId xmlns:a16="http://schemas.microsoft.com/office/drawing/2014/main" val="10002"/>
                  </a:ext>
                </a:extLst>
              </a:tr>
              <a:tr h="926112">
                <a:tc>
                  <a:txBody>
                    <a:bodyPr/>
                    <a:lstStyle/>
                    <a:p>
                      <a:pPr algn="ctr">
                        <a:spcBef>
                          <a:spcPts val="0"/>
                        </a:spcBef>
                        <a:buNone/>
                      </a:pPr>
                      <a:r>
                        <a:rPr lang="en" sz="1400" b="1"/>
                        <a:t>NEEDS</a:t>
                      </a:r>
                    </a:p>
                  </a:txBody>
                  <a:tcPr marL="91425" marR="91425" marT="91427" marB="91427">
                    <a:solidFill>
                      <a:srgbClr val="9FC5E8"/>
                    </a:solidFill>
                  </a:tcPr>
                </a:tc>
                <a:tc>
                  <a:txBody>
                    <a:bodyPr/>
                    <a:lstStyle/>
                    <a:p>
                      <a:pPr>
                        <a:spcBef>
                          <a:spcPts val="0"/>
                        </a:spcBef>
                        <a:buNone/>
                      </a:pPr>
                      <a:r>
                        <a:rPr lang="en" sz="1000"/>
                        <a:t>Needs more work experience, needs a job that keeps him busy, less reading/writing required</a:t>
                      </a:r>
                    </a:p>
                  </a:txBody>
                  <a:tcPr marL="91425" marR="91425" marT="91427" marB="91427"/>
                </a:tc>
                <a:tc>
                  <a:txBody>
                    <a:bodyPr/>
                    <a:lstStyle/>
                    <a:p>
                      <a:pPr>
                        <a:spcBef>
                          <a:spcPts val="0"/>
                        </a:spcBef>
                        <a:buNone/>
                      </a:pPr>
                      <a:r>
                        <a:rPr lang="en" sz="1000" dirty="0"/>
                        <a:t>Reading/Writing is low (Accuplacer test)</a:t>
                      </a:r>
                    </a:p>
                  </a:txBody>
                  <a:tcPr marL="91425" marR="91425" marT="91427" marB="91427"/>
                </a:tc>
                <a:tc>
                  <a:txBody>
                    <a:bodyPr/>
                    <a:lstStyle/>
                    <a:p>
                      <a:pPr>
                        <a:spcBef>
                          <a:spcPts val="0"/>
                        </a:spcBef>
                        <a:buNone/>
                      </a:pPr>
                      <a:endParaRPr sz="1000" dirty="0"/>
                    </a:p>
                  </a:txBody>
                  <a:tcPr marL="91425" marR="91425" marT="91427" marB="91427"/>
                </a:tc>
                <a:tc>
                  <a:txBody>
                    <a:bodyPr/>
                    <a:lstStyle/>
                    <a:p>
                      <a:pPr>
                        <a:spcBef>
                          <a:spcPts val="0"/>
                        </a:spcBef>
                        <a:buNone/>
                      </a:pPr>
                      <a:r>
                        <a:rPr lang="en" sz="1000" dirty="0"/>
                        <a:t>Needs help with public transportation (Parent report)</a:t>
                      </a:r>
                    </a:p>
                  </a:txBody>
                  <a:tcPr marL="91425" marR="91425" marT="91427" marB="91427"/>
                </a:tc>
                <a:extLst>
                  <a:ext uri="{0D108BD9-81ED-4DB2-BD59-A6C34878D82A}">
                    <a16:rowId xmlns:a16="http://schemas.microsoft.com/office/drawing/2014/main" val="10003"/>
                  </a:ext>
                </a:extLst>
              </a:tr>
              <a:tr h="926112">
                <a:tc>
                  <a:txBody>
                    <a:bodyPr/>
                    <a:lstStyle/>
                    <a:p>
                      <a:pPr algn="ctr">
                        <a:spcBef>
                          <a:spcPts val="0"/>
                        </a:spcBef>
                        <a:buNone/>
                      </a:pPr>
                      <a:r>
                        <a:rPr lang="en" sz="1400" b="1"/>
                        <a:t>STRENGTHS</a:t>
                      </a:r>
                    </a:p>
                  </a:txBody>
                  <a:tcPr marL="91425" marR="91425" marT="91427" marB="91427">
                    <a:solidFill>
                      <a:srgbClr val="9FC5E8"/>
                    </a:solidFill>
                  </a:tcPr>
                </a:tc>
                <a:tc>
                  <a:txBody>
                    <a:bodyPr/>
                    <a:lstStyle/>
                    <a:p>
                      <a:pPr>
                        <a:spcBef>
                          <a:spcPts val="0"/>
                        </a:spcBef>
                        <a:buNone/>
                      </a:pPr>
                      <a:endParaRPr sz="1000"/>
                    </a:p>
                  </a:txBody>
                  <a:tcPr marL="91425" marR="91425" marT="91427" marB="91427"/>
                </a:tc>
                <a:tc>
                  <a:txBody>
                    <a:bodyPr/>
                    <a:lstStyle/>
                    <a:p>
                      <a:pPr rtl="0">
                        <a:spcBef>
                          <a:spcPts val="0"/>
                        </a:spcBef>
                        <a:buNone/>
                      </a:pPr>
                      <a:r>
                        <a:rPr lang="en" sz="1000"/>
                        <a:t>Math skills are strong (WJIII, ACT)</a:t>
                      </a:r>
                    </a:p>
                    <a:p>
                      <a:pPr>
                        <a:spcBef>
                          <a:spcPts val="0"/>
                        </a:spcBef>
                        <a:buNone/>
                      </a:pPr>
                      <a:r>
                        <a:rPr lang="en" sz="1000"/>
                        <a:t>Organized in classes (observation)</a:t>
                      </a:r>
                    </a:p>
                  </a:txBody>
                  <a:tcPr marL="91425" marR="91425" marT="91427" marB="91427"/>
                </a:tc>
                <a:tc>
                  <a:txBody>
                    <a:bodyPr/>
                    <a:lstStyle/>
                    <a:p>
                      <a:pPr>
                        <a:spcBef>
                          <a:spcPts val="0"/>
                        </a:spcBef>
                        <a:buNone/>
                      </a:pPr>
                      <a:endParaRPr sz="1000" dirty="0"/>
                    </a:p>
                  </a:txBody>
                  <a:tcPr marL="91425" marR="91425" marT="91427" marB="91427"/>
                </a:tc>
                <a:tc>
                  <a:txBody>
                    <a:bodyPr/>
                    <a:lstStyle/>
                    <a:p>
                      <a:pPr>
                        <a:spcBef>
                          <a:spcPts val="0"/>
                        </a:spcBef>
                        <a:buNone/>
                      </a:pPr>
                      <a:endParaRPr sz="1000" dirty="0"/>
                    </a:p>
                  </a:txBody>
                  <a:tcPr marL="91425" marR="91425" marT="91427" marB="91427"/>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09726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Success Transition Why It’s A Big Deal!! </a:t>
            </a:r>
            <a:endParaRPr lang="en-US" sz="3600" b="1" dirty="0"/>
          </a:p>
        </p:txBody>
      </p:sp>
      <p:sp>
        <p:nvSpPr>
          <p:cNvPr id="3" name="Content Placeholder 2"/>
          <p:cNvSpPr>
            <a:spLocks noGrp="1"/>
          </p:cNvSpPr>
          <p:nvPr>
            <p:ph idx="1"/>
          </p:nvPr>
        </p:nvSpPr>
        <p:spPr/>
        <p:txBody>
          <a:bodyPr>
            <a:normAutofit fontScale="85000" lnSpcReduction="20000"/>
          </a:bodyPr>
          <a:lstStyle/>
          <a:p>
            <a:r>
              <a:rPr lang="en-US" sz="3200" dirty="0"/>
              <a:t>National Longitudinal </a:t>
            </a:r>
            <a:r>
              <a:rPr lang="en-US" sz="3200" dirty="0" smtClean="0"/>
              <a:t>Transition Study identified four outcomes of successful transition: </a:t>
            </a:r>
            <a:r>
              <a:rPr lang="en-US" sz="2800" dirty="0">
                <a:hlinkClick r:id="rId3"/>
              </a:rPr>
              <a:t>http://www.nlts2.org/index.html</a:t>
            </a:r>
            <a:endParaRPr lang="en-US" sz="3200" dirty="0" smtClean="0"/>
          </a:p>
          <a:p>
            <a:pPr marL="0" indent="0">
              <a:buNone/>
            </a:pPr>
            <a:endParaRPr lang="en-US" sz="2400" dirty="0" smtClean="0"/>
          </a:p>
          <a:p>
            <a:r>
              <a:rPr lang="en-US" sz="3000" dirty="0" smtClean="0"/>
              <a:t>Employment</a:t>
            </a:r>
          </a:p>
          <a:p>
            <a:r>
              <a:rPr lang="en-US" sz="3000" dirty="0"/>
              <a:t>Postsecondary </a:t>
            </a:r>
            <a:r>
              <a:rPr lang="en-US" sz="3000" dirty="0" smtClean="0"/>
              <a:t>education</a:t>
            </a:r>
          </a:p>
          <a:p>
            <a:r>
              <a:rPr lang="en-US" sz="3000" dirty="0" smtClean="0"/>
              <a:t>More enjoyment in life</a:t>
            </a:r>
          </a:p>
          <a:p>
            <a:r>
              <a:rPr lang="en-US" sz="3000" dirty="0" smtClean="0"/>
              <a:t>Strong social interactions</a:t>
            </a:r>
          </a:p>
          <a:p>
            <a:endParaRPr lang="en-US" dirty="0" smtClean="0"/>
          </a:p>
          <a:p>
            <a:endParaRPr lang="en-US" dirty="0"/>
          </a:p>
        </p:txBody>
      </p:sp>
    </p:spTree>
    <p:extLst>
      <p:ext uri="{BB962C8B-B14F-4D97-AF65-F5344CB8AC3E}">
        <p14:creationId xmlns:p14="http://schemas.microsoft.com/office/powerpoint/2010/main" val="33122242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Post secondary Goals / services</a:t>
            </a:r>
            <a:endParaRPr lang="en-US" dirty="0"/>
          </a:p>
        </p:txBody>
      </p:sp>
      <p:sp>
        <p:nvSpPr>
          <p:cNvPr id="3" name="Content Placeholder 2"/>
          <p:cNvSpPr>
            <a:spLocks noGrp="1"/>
          </p:cNvSpPr>
          <p:nvPr>
            <p:ph idx="1"/>
          </p:nvPr>
        </p:nvSpPr>
        <p:spPr/>
        <p:txBody>
          <a:bodyPr/>
          <a:lstStyle/>
          <a:p>
            <a:pPr marL="0" indent="0" algn="ctr">
              <a:buNone/>
            </a:pPr>
            <a:r>
              <a:rPr lang="en-US" sz="2800" b="1" dirty="0" smtClean="0"/>
              <a:t>Employment</a:t>
            </a:r>
          </a:p>
          <a:p>
            <a:r>
              <a:rPr lang="en-US" sz="2800" b="1" dirty="0" smtClean="0"/>
              <a:t> </a:t>
            </a:r>
            <a:r>
              <a:rPr lang="en-US" sz="2800" dirty="0"/>
              <a:t>Paid employment (competitive, supported) </a:t>
            </a:r>
          </a:p>
          <a:p>
            <a:r>
              <a:rPr lang="en-US" sz="2800" dirty="0"/>
              <a:t>Non-paid employment (volunteer, in a training capacity) </a:t>
            </a:r>
          </a:p>
          <a:p>
            <a:r>
              <a:rPr lang="en-US" sz="2800" dirty="0"/>
              <a:t>Military </a:t>
            </a:r>
          </a:p>
          <a:p>
            <a:endParaRPr lang="en-US" dirty="0"/>
          </a:p>
          <a:p>
            <a:pPr marL="0" indent="0">
              <a:buNone/>
            </a:pPr>
            <a:endParaRPr lang="en-US" dirty="0"/>
          </a:p>
        </p:txBody>
      </p:sp>
    </p:spTree>
    <p:extLst>
      <p:ext uri="{BB962C8B-B14F-4D97-AF65-F5344CB8AC3E}">
        <p14:creationId xmlns:p14="http://schemas.microsoft.com/office/powerpoint/2010/main" val="4468534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Post secondary Goals / services</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b="1" dirty="0" smtClean="0"/>
              <a:t>Education </a:t>
            </a:r>
            <a:r>
              <a:rPr lang="en-US" sz="2800" b="1" dirty="0"/>
              <a:t>and/or </a:t>
            </a:r>
            <a:r>
              <a:rPr lang="en-US" sz="2800" b="1" dirty="0" smtClean="0"/>
              <a:t>Training</a:t>
            </a:r>
            <a:endParaRPr lang="en-US" b="1" dirty="0"/>
          </a:p>
          <a:p>
            <a:r>
              <a:rPr lang="en-US" b="1" dirty="0" smtClean="0"/>
              <a:t> </a:t>
            </a:r>
            <a:r>
              <a:rPr lang="en-US" sz="2400" dirty="0"/>
              <a:t>Education: community college, university, technical/trade/vocational school </a:t>
            </a:r>
          </a:p>
          <a:p>
            <a:r>
              <a:rPr lang="en-US" sz="2400" dirty="0"/>
              <a:t>Training: vocational or career field training, independent living skill training, apprenticeship, on the job training, job </a:t>
            </a:r>
            <a:r>
              <a:rPr lang="en-US" sz="2400" dirty="0" err="1"/>
              <a:t>corp</a:t>
            </a:r>
            <a:r>
              <a:rPr lang="en-US" sz="2400" dirty="0"/>
              <a:t> </a:t>
            </a:r>
          </a:p>
          <a:p>
            <a:endParaRPr lang="en-US" dirty="0"/>
          </a:p>
          <a:p>
            <a:endParaRPr lang="en-US" dirty="0"/>
          </a:p>
        </p:txBody>
      </p:sp>
    </p:spTree>
    <p:extLst>
      <p:ext uri="{BB962C8B-B14F-4D97-AF65-F5344CB8AC3E}">
        <p14:creationId xmlns:p14="http://schemas.microsoft.com/office/powerpoint/2010/main" val="118456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Post secondary Goals / services</a:t>
            </a:r>
            <a:endParaRPr lang="en-US" dirty="0"/>
          </a:p>
        </p:txBody>
      </p:sp>
      <p:sp>
        <p:nvSpPr>
          <p:cNvPr id="3" name="Content Placeholder 2"/>
          <p:cNvSpPr>
            <a:spLocks noGrp="1"/>
          </p:cNvSpPr>
          <p:nvPr>
            <p:ph idx="1"/>
          </p:nvPr>
        </p:nvSpPr>
        <p:spPr/>
        <p:txBody>
          <a:bodyPr/>
          <a:lstStyle/>
          <a:p>
            <a:pPr marL="0" indent="0" algn="ctr">
              <a:buNone/>
            </a:pPr>
            <a:r>
              <a:rPr lang="en-US" sz="2800" b="1" dirty="0" smtClean="0"/>
              <a:t>Independent </a:t>
            </a:r>
            <a:r>
              <a:rPr lang="en-US" sz="2800" b="1" dirty="0"/>
              <a:t>Living </a:t>
            </a:r>
            <a:endParaRPr lang="en-US" sz="2800" b="1" dirty="0" smtClean="0"/>
          </a:p>
          <a:p>
            <a:r>
              <a:rPr lang="en-US" sz="2800" dirty="0" smtClean="0"/>
              <a:t>Independent </a:t>
            </a:r>
            <a:r>
              <a:rPr lang="en-US" sz="2800" dirty="0"/>
              <a:t>living skills, health/safety, financial/income, transportation/ </a:t>
            </a:r>
            <a:r>
              <a:rPr lang="en-US" sz="2800" dirty="0" smtClean="0"/>
              <a:t>mobility</a:t>
            </a:r>
            <a:r>
              <a:rPr lang="en-US" sz="2800" dirty="0"/>
              <a:t>, social relationships, recreation/leisure, self-advocacy/future planning </a:t>
            </a:r>
          </a:p>
        </p:txBody>
      </p:sp>
    </p:spTree>
    <p:extLst>
      <p:ext uri="{BB962C8B-B14F-4D97-AF65-F5344CB8AC3E}">
        <p14:creationId xmlns:p14="http://schemas.microsoft.com/office/powerpoint/2010/main" val="34027264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Post secondary Goals / services</a:t>
            </a:r>
          </a:p>
        </p:txBody>
      </p:sp>
      <p:sp>
        <p:nvSpPr>
          <p:cNvPr id="3" name="Content Placeholder 2"/>
          <p:cNvSpPr>
            <a:spLocks noGrp="1"/>
          </p:cNvSpPr>
          <p:nvPr>
            <p:ph idx="1"/>
          </p:nvPr>
        </p:nvSpPr>
        <p:spPr/>
        <p:txBody>
          <a:bodyPr/>
          <a:lstStyle/>
          <a:p>
            <a:r>
              <a:rPr lang="en-US" sz="2800" b="1" i="1" dirty="0"/>
              <a:t>Post-secondary goals shall be written so that results can be </a:t>
            </a:r>
            <a:r>
              <a:rPr lang="en-US" sz="2800" b="1" i="1" dirty="0" smtClean="0"/>
              <a:t>measured</a:t>
            </a:r>
          </a:p>
          <a:p>
            <a:r>
              <a:rPr lang="en-US" sz="2800" dirty="0"/>
              <a:t>P</a:t>
            </a:r>
            <a:r>
              <a:rPr lang="en-US" sz="2800" dirty="0" smtClean="0"/>
              <a:t>ost-secondary goals must </a:t>
            </a:r>
            <a:r>
              <a:rPr lang="en-US" sz="2800" dirty="0"/>
              <a:t>reflect dates and events that occur </a:t>
            </a:r>
            <a:r>
              <a:rPr lang="en-US" sz="2800" b="1" dirty="0"/>
              <a:t>AFTER</a:t>
            </a:r>
            <a:r>
              <a:rPr lang="en-US" sz="2800" dirty="0"/>
              <a:t> high school </a:t>
            </a:r>
            <a:r>
              <a:rPr lang="en-US" sz="2800" dirty="0" smtClean="0"/>
              <a:t>graduation</a:t>
            </a:r>
          </a:p>
          <a:p>
            <a:r>
              <a:rPr lang="en-US" sz="2800" dirty="0" smtClean="0"/>
              <a:t>It </a:t>
            </a:r>
            <a:r>
              <a:rPr lang="en-US" sz="2800" dirty="0"/>
              <a:t>is important to write </a:t>
            </a:r>
            <a:r>
              <a:rPr lang="en-US" sz="2800" dirty="0" smtClean="0"/>
              <a:t>specific language </a:t>
            </a:r>
            <a:r>
              <a:rPr lang="en-US" sz="2800" dirty="0"/>
              <a:t>that includes a time component and a measurable </a:t>
            </a:r>
            <a:r>
              <a:rPr lang="en-US" sz="2800" dirty="0" smtClean="0"/>
              <a:t>event</a:t>
            </a:r>
            <a:endParaRPr lang="en-US" sz="2800" dirty="0"/>
          </a:p>
          <a:p>
            <a:pPr marL="0" indent="0">
              <a:buNone/>
            </a:pPr>
            <a:endParaRPr lang="en-US" dirty="0"/>
          </a:p>
        </p:txBody>
      </p:sp>
    </p:spTree>
    <p:extLst>
      <p:ext uri="{BB962C8B-B14F-4D97-AF65-F5344CB8AC3E}">
        <p14:creationId xmlns:p14="http://schemas.microsoft.com/office/powerpoint/2010/main" val="26037503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Post secondary Goals / services</a:t>
            </a:r>
            <a:endParaRPr lang="en-US" dirty="0"/>
          </a:p>
        </p:txBody>
      </p:sp>
      <p:sp>
        <p:nvSpPr>
          <p:cNvPr id="3" name="Content Placeholder 2"/>
          <p:cNvSpPr>
            <a:spLocks noGrp="1"/>
          </p:cNvSpPr>
          <p:nvPr>
            <p:ph idx="1"/>
          </p:nvPr>
        </p:nvSpPr>
        <p:spPr/>
        <p:txBody>
          <a:bodyPr>
            <a:normAutofit lnSpcReduction="10000"/>
          </a:bodyPr>
          <a:lstStyle/>
          <a:p>
            <a:r>
              <a:rPr lang="en-US" sz="2800" dirty="0"/>
              <a:t>Example</a:t>
            </a:r>
            <a:r>
              <a:rPr lang="en-US" sz="2800" dirty="0" smtClean="0"/>
              <a:t>:  </a:t>
            </a:r>
            <a:r>
              <a:rPr lang="en-US" sz="2800" i="1" dirty="0" err="1" smtClean="0"/>
              <a:t>Nikia</a:t>
            </a:r>
            <a:r>
              <a:rPr lang="en-US" sz="2800" i="1" dirty="0" smtClean="0"/>
              <a:t> </a:t>
            </a:r>
            <a:r>
              <a:rPr lang="en-US" sz="2800" i="1" dirty="0"/>
              <a:t>will attend Danville Community College in the fall term after graduating from </a:t>
            </a:r>
            <a:r>
              <a:rPr lang="en-US" sz="2800" i="1" dirty="0" smtClean="0"/>
              <a:t>high school </a:t>
            </a:r>
            <a:r>
              <a:rPr lang="en-US" sz="2800" i="1" dirty="0"/>
              <a:t>in June </a:t>
            </a:r>
            <a:r>
              <a:rPr lang="en-US" sz="2800" i="1" dirty="0" smtClean="0"/>
              <a:t>2019</a:t>
            </a:r>
          </a:p>
          <a:p>
            <a:r>
              <a:rPr lang="en-US" sz="2800" i="1" dirty="0" smtClean="0"/>
              <a:t>Non Example:  </a:t>
            </a:r>
            <a:r>
              <a:rPr lang="en-US" sz="2800" i="1" dirty="0" err="1" smtClean="0"/>
              <a:t>Nikia</a:t>
            </a:r>
            <a:r>
              <a:rPr lang="en-US" sz="2800" i="1" dirty="0" smtClean="0"/>
              <a:t> plans to attend Danville Community College</a:t>
            </a:r>
          </a:p>
          <a:p>
            <a:r>
              <a:rPr lang="en-US" sz="2800" dirty="0"/>
              <a:t>What is the difference</a:t>
            </a:r>
            <a:r>
              <a:rPr lang="en-US" sz="2800" dirty="0" smtClean="0"/>
              <a:t>? </a:t>
            </a:r>
          </a:p>
          <a:p>
            <a:r>
              <a:rPr lang="en-US" sz="2800" dirty="0" smtClean="0"/>
              <a:t>The </a:t>
            </a:r>
            <a:r>
              <a:rPr lang="en-US" sz="2800" dirty="0"/>
              <a:t>verb phrase </a:t>
            </a:r>
            <a:r>
              <a:rPr lang="en-US" sz="2800" b="1" i="1" dirty="0"/>
              <a:t>will attend </a:t>
            </a:r>
            <a:r>
              <a:rPr lang="en-US" sz="2800" dirty="0"/>
              <a:t>is actionable and measureable. </a:t>
            </a:r>
            <a:r>
              <a:rPr lang="en-US" sz="2800" dirty="0" smtClean="0"/>
              <a:t> Did </a:t>
            </a:r>
            <a:r>
              <a:rPr lang="en-US" sz="2800" dirty="0"/>
              <a:t>she attend? Yes or no </a:t>
            </a:r>
            <a:r>
              <a:rPr lang="en-US" sz="2800" dirty="0" smtClean="0"/>
              <a:t>– it </a:t>
            </a:r>
            <a:r>
              <a:rPr lang="en-US" sz="2800" dirty="0"/>
              <a:t>is easy to </a:t>
            </a:r>
            <a:r>
              <a:rPr lang="en-US" sz="2800" dirty="0" smtClean="0"/>
              <a:t>measure</a:t>
            </a:r>
          </a:p>
          <a:p>
            <a:pPr marL="0" indent="0">
              <a:buNone/>
            </a:pPr>
            <a:endParaRPr lang="en-US" sz="2400" dirty="0" smtClean="0"/>
          </a:p>
          <a:p>
            <a:endParaRPr lang="en-US" i="1" dirty="0" smtClean="0"/>
          </a:p>
          <a:p>
            <a:endParaRPr lang="en-US" i="1" dirty="0"/>
          </a:p>
        </p:txBody>
      </p:sp>
    </p:spTree>
    <p:extLst>
      <p:ext uri="{BB962C8B-B14F-4D97-AF65-F5344CB8AC3E}">
        <p14:creationId xmlns:p14="http://schemas.microsoft.com/office/powerpoint/2010/main" val="35345663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Post secondary Goals / services</a:t>
            </a:r>
            <a:endParaRPr lang="en-US" dirty="0"/>
          </a:p>
        </p:txBody>
      </p:sp>
      <p:sp>
        <p:nvSpPr>
          <p:cNvPr id="3" name="Content Placeholder 2"/>
          <p:cNvSpPr>
            <a:spLocks noGrp="1"/>
          </p:cNvSpPr>
          <p:nvPr>
            <p:ph idx="1"/>
          </p:nvPr>
        </p:nvSpPr>
        <p:spPr/>
        <p:txBody>
          <a:bodyPr>
            <a:normAutofit fontScale="92500" lnSpcReduction="20000"/>
          </a:bodyPr>
          <a:lstStyle/>
          <a:p>
            <a:r>
              <a:rPr lang="en-US" sz="3000" dirty="0"/>
              <a:t>The verb </a:t>
            </a:r>
            <a:r>
              <a:rPr lang="en-US" sz="3000" b="1" i="1" dirty="0"/>
              <a:t>plans </a:t>
            </a:r>
            <a:r>
              <a:rPr lang="en-US" sz="3000" dirty="0"/>
              <a:t>in the non-example is not a desired measurable action in this </a:t>
            </a:r>
            <a:r>
              <a:rPr lang="en-US" sz="3000" dirty="0" smtClean="0"/>
              <a:t>context</a:t>
            </a:r>
            <a:endParaRPr lang="en-US" sz="3000" dirty="0"/>
          </a:p>
          <a:p>
            <a:r>
              <a:rPr lang="en-US" sz="3000" dirty="0" smtClean="0"/>
              <a:t>Even </a:t>
            </a:r>
            <a:r>
              <a:rPr lang="en-US" sz="3000" dirty="0"/>
              <a:t>putting a time component in the second statement does not improve it because making a plan is not </a:t>
            </a:r>
            <a:r>
              <a:rPr lang="en-US" sz="3000" dirty="0" smtClean="0"/>
              <a:t>an outcome </a:t>
            </a:r>
            <a:r>
              <a:rPr lang="en-US" sz="3000" dirty="0"/>
              <a:t>we are </a:t>
            </a:r>
            <a:r>
              <a:rPr lang="en-US" sz="3000" dirty="0" smtClean="0"/>
              <a:t>seeking</a:t>
            </a:r>
          </a:p>
          <a:p>
            <a:r>
              <a:rPr lang="en-US" sz="3000" dirty="0"/>
              <a:t>We are making the plan in the IEP meeting </a:t>
            </a:r>
            <a:r>
              <a:rPr lang="en-US" sz="3000" b="1" i="1" dirty="0"/>
              <a:t>before </a:t>
            </a:r>
            <a:r>
              <a:rPr lang="en-US" sz="3000" dirty="0"/>
              <a:t>graduation. </a:t>
            </a:r>
            <a:r>
              <a:rPr lang="en-US" sz="3000" i="1" dirty="0"/>
              <a:t>After graduation it </a:t>
            </a:r>
            <a:r>
              <a:rPr lang="en-US" sz="3000" i="1" dirty="0" smtClean="0"/>
              <a:t>is time </a:t>
            </a:r>
            <a:r>
              <a:rPr lang="en-US" sz="3000" i="1" dirty="0"/>
              <a:t>to act upon </a:t>
            </a:r>
            <a:r>
              <a:rPr lang="en-US" sz="3000" i="1" dirty="0" smtClean="0"/>
              <a:t>it</a:t>
            </a:r>
          </a:p>
          <a:p>
            <a:endParaRPr lang="en-US" i="1" dirty="0"/>
          </a:p>
          <a:p>
            <a:pPr marL="0" indent="0">
              <a:buNone/>
            </a:pPr>
            <a:endParaRPr lang="en-US" dirty="0"/>
          </a:p>
        </p:txBody>
      </p:sp>
    </p:spTree>
    <p:extLst>
      <p:ext uri="{BB962C8B-B14F-4D97-AF65-F5344CB8AC3E}">
        <p14:creationId xmlns:p14="http://schemas.microsoft.com/office/powerpoint/2010/main" val="19579661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Post secondary Goals / services</a:t>
            </a:r>
            <a:endParaRPr lang="en-US" dirty="0"/>
          </a:p>
        </p:txBody>
      </p:sp>
      <p:sp>
        <p:nvSpPr>
          <p:cNvPr id="3" name="Content Placeholder 2"/>
          <p:cNvSpPr>
            <a:spLocks noGrp="1"/>
          </p:cNvSpPr>
          <p:nvPr>
            <p:ph idx="1"/>
          </p:nvPr>
        </p:nvSpPr>
        <p:spPr/>
        <p:txBody>
          <a:bodyPr/>
          <a:lstStyle/>
          <a:p>
            <a:r>
              <a:rPr lang="en-US" sz="2800" b="1" i="1" dirty="0"/>
              <a:t>Post-secondary goals should be written so that we can measure</a:t>
            </a:r>
            <a:r>
              <a:rPr lang="en-US" sz="2800" b="1" i="1" dirty="0" smtClean="0"/>
              <a:t>:</a:t>
            </a:r>
          </a:p>
          <a:p>
            <a:r>
              <a:rPr lang="en-US" sz="2800" dirty="0"/>
              <a:t>The goals that the student set and how much they </a:t>
            </a:r>
            <a:r>
              <a:rPr lang="en-US" sz="2800" dirty="0" smtClean="0"/>
              <a:t>achieved</a:t>
            </a:r>
          </a:p>
          <a:p>
            <a:r>
              <a:rPr lang="en-US" sz="2800" dirty="0"/>
              <a:t>How much the transition services prepared the </a:t>
            </a:r>
            <a:r>
              <a:rPr lang="en-US" sz="2800" dirty="0" smtClean="0"/>
              <a:t>student </a:t>
            </a:r>
            <a:r>
              <a:rPr lang="en-US" sz="2800" dirty="0"/>
              <a:t>to achieve their goal(s</a:t>
            </a:r>
            <a:r>
              <a:rPr lang="en-US" sz="2800" dirty="0" smtClean="0"/>
              <a:t>)</a:t>
            </a:r>
          </a:p>
          <a:p>
            <a:endParaRPr lang="en-US" dirty="0"/>
          </a:p>
        </p:txBody>
      </p:sp>
    </p:spTree>
    <p:extLst>
      <p:ext uri="{BB962C8B-B14F-4D97-AF65-F5344CB8AC3E}">
        <p14:creationId xmlns:p14="http://schemas.microsoft.com/office/powerpoint/2010/main" val="34381779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Post secondary Goals / services</a:t>
            </a:r>
            <a:endParaRPr lang="en-US" dirty="0"/>
          </a:p>
        </p:txBody>
      </p:sp>
      <p:sp>
        <p:nvSpPr>
          <p:cNvPr id="3" name="Content Placeholder 2"/>
          <p:cNvSpPr>
            <a:spLocks noGrp="1"/>
          </p:cNvSpPr>
          <p:nvPr>
            <p:ph idx="1"/>
          </p:nvPr>
        </p:nvSpPr>
        <p:spPr/>
        <p:txBody>
          <a:bodyPr>
            <a:noAutofit/>
          </a:bodyPr>
          <a:lstStyle/>
          <a:p>
            <a:r>
              <a:rPr lang="en-US" sz="2800" b="1" i="1" dirty="0"/>
              <a:t>Writing measurable goals . . </a:t>
            </a:r>
            <a:r>
              <a:rPr lang="en-US" sz="2800" b="1" i="1" dirty="0" smtClean="0"/>
              <a:t>.</a:t>
            </a:r>
          </a:p>
          <a:p>
            <a:r>
              <a:rPr lang="en-US" sz="2800" dirty="0"/>
              <a:t>Use results-oriented verbs such as enrolled, work, </a:t>
            </a:r>
            <a:r>
              <a:rPr lang="en-US" sz="2800" dirty="0" smtClean="0"/>
              <a:t>live</a:t>
            </a:r>
          </a:p>
          <a:p>
            <a:r>
              <a:rPr lang="en-US" sz="2800" dirty="0"/>
              <a:t>Use descriptors that quantify or convey a concrete thought such as </a:t>
            </a:r>
            <a:r>
              <a:rPr lang="en-US" sz="2800" u="sng" dirty="0"/>
              <a:t>full time</a:t>
            </a:r>
            <a:r>
              <a:rPr lang="en-US" sz="2800" dirty="0"/>
              <a:t>, </a:t>
            </a:r>
            <a:r>
              <a:rPr lang="en-US" sz="2800" u="sng" dirty="0"/>
              <a:t>part time</a:t>
            </a:r>
            <a:r>
              <a:rPr lang="en-US" sz="2800" dirty="0"/>
              <a:t>, or </a:t>
            </a:r>
            <a:r>
              <a:rPr lang="en-US" sz="2800" u="sng" dirty="0" smtClean="0"/>
              <a:t>independently</a:t>
            </a:r>
          </a:p>
          <a:p>
            <a:r>
              <a:rPr lang="en-US" sz="2800" dirty="0"/>
              <a:t>Use time referents such as </a:t>
            </a:r>
            <a:r>
              <a:rPr lang="en-US" sz="2800" u="sng" dirty="0"/>
              <a:t>after graduating from high school</a:t>
            </a:r>
            <a:r>
              <a:rPr lang="en-US" sz="2800" dirty="0"/>
              <a:t>, </a:t>
            </a:r>
            <a:r>
              <a:rPr lang="en-US" sz="2800" u="sng" dirty="0"/>
              <a:t>by July 30</a:t>
            </a:r>
            <a:r>
              <a:rPr lang="en-US" sz="2800" dirty="0"/>
              <a:t>, </a:t>
            </a:r>
            <a:r>
              <a:rPr lang="en-US" sz="2800" u="sng" dirty="0"/>
              <a:t>within 6 months of </a:t>
            </a:r>
            <a:r>
              <a:rPr lang="en-US" sz="2800" u="sng" dirty="0" smtClean="0"/>
              <a:t>completing </a:t>
            </a:r>
            <a:r>
              <a:rPr lang="en-US" sz="2800" u="sng" dirty="0"/>
              <a:t>high school</a:t>
            </a:r>
            <a:r>
              <a:rPr lang="en-US" sz="2800" dirty="0"/>
              <a:t>, </a:t>
            </a:r>
            <a:r>
              <a:rPr lang="en-US" sz="2800" u="sng" dirty="0"/>
              <a:t>by the fall </a:t>
            </a:r>
            <a:r>
              <a:rPr lang="en-US" sz="2800" u="sng" dirty="0" smtClean="0"/>
              <a:t>2019 term</a:t>
            </a:r>
            <a:endParaRPr lang="en-US" sz="2800" u="sng" dirty="0"/>
          </a:p>
        </p:txBody>
      </p:sp>
    </p:spTree>
    <p:extLst>
      <p:ext uri="{BB962C8B-B14F-4D97-AF65-F5344CB8AC3E}">
        <p14:creationId xmlns:p14="http://schemas.microsoft.com/office/powerpoint/2010/main" val="4763060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Post secondary Goals / services</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2600" b="1" dirty="0"/>
              <a:t>Concern Over Post-Secondary Goals </a:t>
            </a:r>
            <a:endParaRPr lang="en-US" sz="2600" b="1" dirty="0" smtClean="0"/>
          </a:p>
          <a:p>
            <a:r>
              <a:rPr lang="en-US" sz="2400" i="1" dirty="0"/>
              <a:t>“If it is stated as a measurable goal that occurs after students have left the LEA. I’m concerned about liability issues when students don’t meet those stated goals after school.” </a:t>
            </a:r>
            <a:r>
              <a:rPr lang="en-US" sz="2400" i="1" dirty="0" smtClean="0"/>
              <a:t> </a:t>
            </a:r>
            <a:r>
              <a:rPr lang="en-US" sz="2400" dirty="0" smtClean="0"/>
              <a:t>IEP Case Manager </a:t>
            </a:r>
          </a:p>
          <a:p>
            <a:pPr marL="0" indent="0">
              <a:buNone/>
            </a:pPr>
            <a:endParaRPr lang="en-US" sz="2400" i="1" dirty="0" smtClean="0"/>
          </a:p>
          <a:p>
            <a:r>
              <a:rPr lang="en-US" sz="2400" dirty="0"/>
              <a:t>IDEA does not require that local education agencies (LEAs) be held accountable for students’ attainment of post-secondary goals. The post-secondary goals are required components of transition </a:t>
            </a:r>
            <a:r>
              <a:rPr lang="en-US" sz="2400" dirty="0" smtClean="0"/>
              <a:t>planning</a:t>
            </a:r>
          </a:p>
        </p:txBody>
      </p:sp>
    </p:spTree>
    <p:extLst>
      <p:ext uri="{BB962C8B-B14F-4D97-AF65-F5344CB8AC3E}">
        <p14:creationId xmlns:p14="http://schemas.microsoft.com/office/powerpoint/2010/main" val="29536451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Post secondary Goals / services</a:t>
            </a:r>
            <a:endParaRPr lang="en-US" dirty="0"/>
          </a:p>
        </p:txBody>
      </p:sp>
      <p:sp>
        <p:nvSpPr>
          <p:cNvPr id="3" name="Content Placeholder 2"/>
          <p:cNvSpPr>
            <a:spLocks noGrp="1"/>
          </p:cNvSpPr>
          <p:nvPr>
            <p:ph idx="1"/>
          </p:nvPr>
        </p:nvSpPr>
        <p:spPr/>
        <p:txBody>
          <a:bodyPr>
            <a:normAutofit fontScale="25000" lnSpcReduction="20000"/>
          </a:bodyPr>
          <a:lstStyle/>
          <a:p>
            <a:pPr marL="0" indent="0" algn="ctr">
              <a:buNone/>
            </a:pPr>
            <a:r>
              <a:rPr lang="en-US" sz="12800" b="1" dirty="0"/>
              <a:t>Transition Responsibility of </a:t>
            </a:r>
            <a:r>
              <a:rPr lang="en-US" sz="12800" b="1" dirty="0" smtClean="0"/>
              <a:t>Schools</a:t>
            </a:r>
          </a:p>
          <a:p>
            <a:r>
              <a:rPr lang="en-US" sz="8600" dirty="0"/>
              <a:t>Schools </a:t>
            </a:r>
            <a:r>
              <a:rPr lang="en-US" sz="8600" b="1" dirty="0"/>
              <a:t>ARE</a:t>
            </a:r>
            <a:r>
              <a:rPr lang="en-US" sz="8600" dirty="0"/>
              <a:t> responsible for: </a:t>
            </a:r>
            <a:r>
              <a:rPr lang="en-US" sz="8600" dirty="0" smtClean="0"/>
              <a:t>providing </a:t>
            </a:r>
            <a:r>
              <a:rPr lang="en-US" sz="8600" dirty="0"/>
              <a:t>the educational programs and transition services stated in the </a:t>
            </a:r>
            <a:r>
              <a:rPr lang="en-US" sz="8600" dirty="0" smtClean="0"/>
              <a:t>IEP</a:t>
            </a:r>
          </a:p>
          <a:p>
            <a:pPr marL="0" indent="0">
              <a:buNone/>
            </a:pPr>
            <a:endParaRPr lang="en-US" sz="8600" dirty="0" smtClean="0"/>
          </a:p>
          <a:p>
            <a:r>
              <a:rPr lang="en-US" sz="8600" dirty="0"/>
              <a:t>Schools ARE </a:t>
            </a:r>
            <a:r>
              <a:rPr lang="en-US" sz="8600" b="1" dirty="0"/>
              <a:t>NOT</a:t>
            </a:r>
            <a:r>
              <a:rPr lang="en-US" sz="8600" dirty="0"/>
              <a:t> responsible: </a:t>
            </a:r>
            <a:r>
              <a:rPr lang="en-US" sz="8600" dirty="0" smtClean="0"/>
              <a:t> if </a:t>
            </a:r>
            <a:r>
              <a:rPr lang="en-US" sz="8600" dirty="0"/>
              <a:t>the post-secondary goal is not attained by the young </a:t>
            </a:r>
            <a:r>
              <a:rPr lang="en-US" sz="8600" dirty="0" smtClean="0"/>
              <a:t>adult</a:t>
            </a:r>
            <a:endParaRPr lang="en-US" sz="8600" dirty="0"/>
          </a:p>
          <a:p>
            <a:pPr marL="0" indent="0">
              <a:buNone/>
            </a:pPr>
            <a:endParaRPr lang="en-US" sz="2400" dirty="0"/>
          </a:p>
          <a:p>
            <a:pPr marL="0" indent="0">
              <a:buNone/>
            </a:pPr>
            <a:endParaRPr lang="en-US" sz="2400" dirty="0" smtClean="0"/>
          </a:p>
          <a:p>
            <a:pPr marL="0" indent="0">
              <a:buNone/>
            </a:pPr>
            <a:endParaRPr lang="en-US" sz="2400" b="1" dirty="0" smtClean="0"/>
          </a:p>
          <a:p>
            <a:pPr marL="0" indent="0">
              <a:buNone/>
            </a:pPr>
            <a:r>
              <a:rPr lang="en-US" sz="2400" b="1" dirty="0" smtClean="0"/>
              <a:t> </a:t>
            </a:r>
            <a:endParaRPr lang="en-US" sz="2400" dirty="0"/>
          </a:p>
        </p:txBody>
      </p:sp>
    </p:spTree>
    <p:extLst>
      <p:ext uri="{BB962C8B-B14F-4D97-AF65-F5344CB8AC3E}">
        <p14:creationId xmlns:p14="http://schemas.microsoft.com/office/powerpoint/2010/main" val="2808627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Successful Transition Facts</a:t>
            </a:r>
            <a:endParaRPr lang="en-US" b="1" dirty="0"/>
          </a:p>
        </p:txBody>
      </p:sp>
      <p:sp>
        <p:nvSpPr>
          <p:cNvPr id="3" name="Content Placeholder 2"/>
          <p:cNvSpPr>
            <a:spLocks noGrp="1"/>
          </p:cNvSpPr>
          <p:nvPr>
            <p:ph idx="1"/>
          </p:nvPr>
        </p:nvSpPr>
        <p:spPr/>
        <p:txBody>
          <a:bodyPr>
            <a:normAutofit fontScale="92500" lnSpcReduction="10000"/>
          </a:bodyPr>
          <a:lstStyle/>
          <a:p>
            <a:pPr marL="228600" lvl="1">
              <a:spcBef>
                <a:spcPts val="1000"/>
              </a:spcBef>
            </a:pPr>
            <a:r>
              <a:rPr lang="en-US" sz="2800" dirty="0"/>
              <a:t>Students who had work experiences while in high school were </a:t>
            </a:r>
            <a:r>
              <a:rPr lang="en-US" sz="2800" dirty="0" smtClean="0"/>
              <a:t>5 times </a:t>
            </a:r>
            <a:r>
              <a:rPr lang="en-US" sz="2800" dirty="0"/>
              <a:t>more likely to be </a:t>
            </a:r>
            <a:r>
              <a:rPr lang="en-US" sz="2800" dirty="0" smtClean="0"/>
              <a:t>employed full-time within </a:t>
            </a:r>
            <a:r>
              <a:rPr lang="en-US" sz="2800" dirty="0"/>
              <a:t>2 to 4 years after </a:t>
            </a:r>
            <a:r>
              <a:rPr lang="en-US" sz="2800" dirty="0" smtClean="0"/>
              <a:t>graduation</a:t>
            </a:r>
          </a:p>
          <a:p>
            <a:pPr marL="228600" lvl="1">
              <a:spcBef>
                <a:spcPts val="1000"/>
              </a:spcBef>
            </a:pPr>
            <a:r>
              <a:rPr lang="en-US" sz="2800" dirty="0"/>
              <a:t>Students who were involved in transition planning were </a:t>
            </a:r>
            <a:r>
              <a:rPr lang="en-US" sz="2800" dirty="0" smtClean="0"/>
              <a:t>5 times </a:t>
            </a:r>
            <a:r>
              <a:rPr lang="en-US" sz="2800" dirty="0"/>
              <a:t>more likely to be employed and </a:t>
            </a:r>
            <a:r>
              <a:rPr lang="en-US" sz="2800" dirty="0" smtClean="0"/>
              <a:t>2 times </a:t>
            </a:r>
            <a:r>
              <a:rPr lang="en-US" sz="2800" dirty="0"/>
              <a:t>more likely to be enrolled </a:t>
            </a:r>
            <a:r>
              <a:rPr lang="en-US" sz="2800" dirty="0" smtClean="0"/>
              <a:t>in some form of </a:t>
            </a:r>
            <a:r>
              <a:rPr lang="en-US" sz="2800" dirty="0"/>
              <a:t>postsecondary </a:t>
            </a:r>
            <a:r>
              <a:rPr lang="en-US" sz="2800" dirty="0" smtClean="0"/>
              <a:t>education after completing high school</a:t>
            </a:r>
          </a:p>
          <a:p>
            <a:pPr marL="0" lvl="1" indent="0">
              <a:spcBef>
                <a:spcPts val="1000"/>
              </a:spcBef>
              <a:buNone/>
            </a:pPr>
            <a:endParaRPr lang="en-US" dirty="0"/>
          </a:p>
          <a:p>
            <a:endParaRPr lang="en-US" dirty="0"/>
          </a:p>
        </p:txBody>
      </p:sp>
    </p:spTree>
    <p:extLst>
      <p:ext uri="{BB962C8B-B14F-4D97-AF65-F5344CB8AC3E}">
        <p14:creationId xmlns:p14="http://schemas.microsoft.com/office/powerpoint/2010/main" val="39968477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Post secondary Goals / services</a:t>
            </a:r>
            <a:endParaRPr lang="en-US" dirty="0"/>
          </a:p>
        </p:txBody>
      </p:sp>
      <p:sp>
        <p:nvSpPr>
          <p:cNvPr id="3" name="Content Placeholder 2"/>
          <p:cNvSpPr>
            <a:spLocks noGrp="1"/>
          </p:cNvSpPr>
          <p:nvPr>
            <p:ph idx="1"/>
          </p:nvPr>
        </p:nvSpPr>
        <p:spPr/>
        <p:txBody>
          <a:bodyPr/>
          <a:lstStyle/>
          <a:p>
            <a:pPr algn="ctr"/>
            <a:r>
              <a:rPr lang="en-US" sz="2400" b="1" dirty="0" smtClean="0"/>
              <a:t>Additional Post Secondary Goal Samples</a:t>
            </a:r>
          </a:p>
          <a:p>
            <a:r>
              <a:rPr lang="en-US" sz="2400" dirty="0"/>
              <a:t>Upon completion of high school, </a:t>
            </a:r>
            <a:r>
              <a:rPr lang="en-US" sz="2400" dirty="0" smtClean="0"/>
              <a:t>Mick </a:t>
            </a:r>
            <a:r>
              <a:rPr lang="en-US" sz="2400" dirty="0"/>
              <a:t>will enroll in the general Associates Degree program at </a:t>
            </a:r>
            <a:r>
              <a:rPr lang="en-US" sz="2400" dirty="0" smtClean="0"/>
              <a:t>Piedmont </a:t>
            </a:r>
            <a:r>
              <a:rPr lang="en-US" sz="2400" dirty="0"/>
              <a:t>Community College in August of </a:t>
            </a:r>
            <a:r>
              <a:rPr lang="en-US" sz="2400" dirty="0" smtClean="0"/>
              <a:t>2019</a:t>
            </a:r>
            <a:r>
              <a:rPr lang="en-US" sz="2400" dirty="0"/>
              <a:t>. (separate, education or training</a:t>
            </a:r>
            <a:r>
              <a:rPr lang="en-US" sz="2400" dirty="0" smtClean="0"/>
              <a:t>)</a:t>
            </a:r>
          </a:p>
          <a:p>
            <a:r>
              <a:rPr lang="en-US" sz="2400" dirty="0" smtClean="0"/>
              <a:t> </a:t>
            </a:r>
            <a:r>
              <a:rPr lang="en-US" sz="2400" dirty="0"/>
              <a:t>Given a bus schedule adapted with pictures, </a:t>
            </a:r>
            <a:r>
              <a:rPr lang="en-US" sz="2400" dirty="0" smtClean="0"/>
              <a:t>Stevie </a:t>
            </a:r>
            <a:r>
              <a:rPr lang="en-US" sz="2400" dirty="0"/>
              <a:t>will select the correct time and stop for five scenarios of activities presented to her with 80% accuracy. </a:t>
            </a:r>
            <a:r>
              <a:rPr lang="en-US" sz="2400" dirty="0" smtClean="0"/>
              <a:t>(independent living)</a:t>
            </a:r>
            <a:endParaRPr lang="en-US" sz="2400" dirty="0"/>
          </a:p>
          <a:p>
            <a:endParaRPr lang="en-US" dirty="0"/>
          </a:p>
          <a:p>
            <a:endParaRPr lang="en-US" dirty="0"/>
          </a:p>
          <a:p>
            <a:endParaRPr lang="en-US" dirty="0"/>
          </a:p>
        </p:txBody>
      </p:sp>
    </p:spTree>
    <p:extLst>
      <p:ext uri="{BB962C8B-B14F-4D97-AF65-F5344CB8AC3E}">
        <p14:creationId xmlns:p14="http://schemas.microsoft.com/office/powerpoint/2010/main" val="25017569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Your Turn!!   At your table, please write a transition goal for one of the following students</a:t>
            </a:r>
            <a:endParaRPr lang="en-US" sz="2400" dirty="0"/>
          </a:p>
        </p:txBody>
      </p:sp>
      <p:sp>
        <p:nvSpPr>
          <p:cNvPr id="3" name="Text Placeholder 2"/>
          <p:cNvSpPr>
            <a:spLocks noGrp="1"/>
          </p:cNvSpPr>
          <p:nvPr>
            <p:ph type="body" idx="1"/>
          </p:nvPr>
        </p:nvSpPr>
        <p:spPr>
          <a:xfrm>
            <a:off x="1447191" y="2019550"/>
            <a:ext cx="4645152" cy="438838"/>
          </a:xfrm>
        </p:spPr>
        <p:txBody>
          <a:bodyPr/>
          <a:lstStyle/>
          <a:p>
            <a:pPr algn="ctr"/>
            <a:r>
              <a:rPr lang="en-US" b="1" dirty="0" smtClean="0">
                <a:solidFill>
                  <a:schemeClr val="tx1"/>
                </a:solidFill>
              </a:rPr>
              <a:t>Rob</a:t>
            </a:r>
            <a:endParaRPr lang="en-US" b="1" dirty="0">
              <a:solidFill>
                <a:schemeClr val="tx1"/>
              </a:solidFill>
            </a:endParaRPr>
          </a:p>
        </p:txBody>
      </p:sp>
      <p:sp>
        <p:nvSpPr>
          <p:cNvPr id="4" name="Content Placeholder 3"/>
          <p:cNvSpPr>
            <a:spLocks noGrp="1"/>
          </p:cNvSpPr>
          <p:nvPr>
            <p:ph sz="half" idx="2"/>
          </p:nvPr>
        </p:nvSpPr>
        <p:spPr/>
        <p:txBody>
          <a:bodyPr>
            <a:normAutofit fontScale="92500"/>
          </a:bodyPr>
          <a:lstStyle/>
          <a:p>
            <a:r>
              <a:rPr lang="en-US" dirty="0" smtClean="0"/>
              <a:t> Rob is </a:t>
            </a:r>
            <a:r>
              <a:rPr lang="en-US" dirty="0"/>
              <a:t>a high school junior with Autism. He effectively communicates his needs and wants, although his verbal skills are limited.  </a:t>
            </a:r>
            <a:r>
              <a:rPr lang="en-US" dirty="0" smtClean="0"/>
              <a:t>Rob’s </a:t>
            </a:r>
            <a:r>
              <a:rPr lang="en-US" dirty="0"/>
              <a:t>reading ability is near grade level, but math calculation and reasoning skills are at a 4</a:t>
            </a:r>
            <a:r>
              <a:rPr lang="en-US" baseline="30000" dirty="0"/>
              <a:t>th</a:t>
            </a:r>
            <a:r>
              <a:rPr lang="en-US" dirty="0"/>
              <a:t> grade level.  </a:t>
            </a:r>
            <a:r>
              <a:rPr lang="en-US" dirty="0" smtClean="0"/>
              <a:t>Rob </a:t>
            </a:r>
            <a:r>
              <a:rPr lang="en-US" dirty="0"/>
              <a:t>wants to be a football coach like his father.</a:t>
            </a:r>
          </a:p>
          <a:p>
            <a:endParaRPr lang="en-US" dirty="0"/>
          </a:p>
        </p:txBody>
      </p:sp>
      <p:sp>
        <p:nvSpPr>
          <p:cNvPr id="5" name="Text Placeholder 4"/>
          <p:cNvSpPr>
            <a:spLocks noGrp="1"/>
          </p:cNvSpPr>
          <p:nvPr>
            <p:ph type="body" sz="quarter" idx="3"/>
          </p:nvPr>
        </p:nvSpPr>
        <p:spPr>
          <a:xfrm>
            <a:off x="6412362" y="2023004"/>
            <a:ext cx="4645152" cy="420393"/>
          </a:xfrm>
        </p:spPr>
        <p:txBody>
          <a:bodyPr>
            <a:normAutofit lnSpcReduction="10000"/>
          </a:bodyPr>
          <a:lstStyle/>
          <a:p>
            <a:pPr algn="ctr"/>
            <a:r>
              <a:rPr lang="en-US" b="1" dirty="0" smtClean="0">
                <a:solidFill>
                  <a:schemeClr val="tx1"/>
                </a:solidFill>
              </a:rPr>
              <a:t>Tina</a:t>
            </a:r>
            <a:endParaRPr lang="en-US" b="1" dirty="0">
              <a:solidFill>
                <a:schemeClr val="tx1"/>
              </a:solidFill>
            </a:endParaRPr>
          </a:p>
        </p:txBody>
      </p:sp>
      <p:sp>
        <p:nvSpPr>
          <p:cNvPr id="6" name="Content Placeholder 5"/>
          <p:cNvSpPr>
            <a:spLocks noGrp="1"/>
          </p:cNvSpPr>
          <p:nvPr>
            <p:ph sz="quarter" idx="4"/>
          </p:nvPr>
        </p:nvSpPr>
        <p:spPr/>
        <p:txBody>
          <a:bodyPr>
            <a:normAutofit lnSpcReduction="10000"/>
          </a:bodyPr>
          <a:lstStyle/>
          <a:p>
            <a:r>
              <a:rPr lang="en-US" dirty="0" smtClean="0"/>
              <a:t>Tina</a:t>
            </a:r>
            <a:r>
              <a:rPr lang="en-US" dirty="0" smtClean="0">
                <a:solidFill>
                  <a:schemeClr val="accent1"/>
                </a:solidFill>
              </a:rPr>
              <a:t> </a:t>
            </a:r>
            <a:r>
              <a:rPr lang="en-US" dirty="0"/>
              <a:t>is fifteen years old and exhibits severe stuttering and low vocabulary skills.  Although </a:t>
            </a:r>
            <a:r>
              <a:rPr lang="en-US" dirty="0" smtClean="0"/>
              <a:t>Tina </a:t>
            </a:r>
            <a:r>
              <a:rPr lang="en-US" dirty="0"/>
              <a:t>demonstrates grade level performance in all academic areas, she has great difficulty with verbal communication.  </a:t>
            </a:r>
            <a:r>
              <a:rPr lang="en-US" dirty="0" smtClean="0"/>
              <a:t>Tina </a:t>
            </a:r>
            <a:r>
              <a:rPr lang="en-US" dirty="0"/>
              <a:t>wants to be a pediatric nurse and get married someday</a:t>
            </a:r>
          </a:p>
        </p:txBody>
      </p:sp>
    </p:spTree>
    <p:extLst>
      <p:ext uri="{BB962C8B-B14F-4D97-AF65-F5344CB8AC3E}">
        <p14:creationId xmlns:p14="http://schemas.microsoft.com/office/powerpoint/2010/main" val="36890844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Post secondary </a:t>
            </a:r>
            <a:r>
              <a:rPr lang="en-US" b="1" dirty="0" smtClean="0"/>
              <a:t>Goals for Rob</a:t>
            </a:r>
            <a:endParaRPr lang="en-US" dirty="0"/>
          </a:p>
        </p:txBody>
      </p:sp>
      <p:sp>
        <p:nvSpPr>
          <p:cNvPr id="3" name="Content Placeholder 2"/>
          <p:cNvSpPr>
            <a:spLocks noGrp="1"/>
          </p:cNvSpPr>
          <p:nvPr>
            <p:ph idx="1"/>
          </p:nvPr>
        </p:nvSpPr>
        <p:spPr/>
        <p:txBody>
          <a:bodyPr>
            <a:normAutofit lnSpcReduction="10000"/>
          </a:bodyPr>
          <a:lstStyle/>
          <a:p>
            <a:r>
              <a:rPr lang="en-US" sz="2400" dirty="0"/>
              <a:t>Consider what annual </a:t>
            </a:r>
            <a:r>
              <a:rPr lang="en-US" sz="2400" dirty="0" smtClean="0"/>
              <a:t>transition </a:t>
            </a:r>
            <a:r>
              <a:rPr lang="en-US" sz="2400" dirty="0"/>
              <a:t>goal(s) will assist </a:t>
            </a:r>
            <a:r>
              <a:rPr lang="en-US" sz="2400" dirty="0" smtClean="0"/>
              <a:t>Rob </a:t>
            </a:r>
            <a:r>
              <a:rPr lang="en-US" sz="2400" dirty="0"/>
              <a:t>in working </a:t>
            </a:r>
            <a:r>
              <a:rPr lang="en-US" sz="2400" dirty="0" smtClean="0"/>
              <a:t>toward his </a:t>
            </a:r>
            <a:r>
              <a:rPr lang="en-US" sz="2400" dirty="0"/>
              <a:t>postsecondary </a:t>
            </a:r>
            <a:r>
              <a:rPr lang="en-US" sz="2400" dirty="0" smtClean="0"/>
              <a:t>goals</a:t>
            </a:r>
          </a:p>
          <a:p>
            <a:pPr lvl="1" algn="just">
              <a:lnSpc>
                <a:spcPct val="90000"/>
              </a:lnSpc>
              <a:defRPr/>
            </a:pPr>
            <a:r>
              <a:rPr lang="en-US" sz="2400" b="1" dirty="0"/>
              <a:t>EXAMPLE</a:t>
            </a:r>
            <a:r>
              <a:rPr lang="en-US" sz="2400" dirty="0"/>
              <a:t> - </a:t>
            </a:r>
            <a:r>
              <a:rPr lang="en-US" sz="2400" b="1" dirty="0"/>
              <a:t>Annual Education/Training Goal:  </a:t>
            </a:r>
            <a:r>
              <a:rPr lang="en-US" sz="2400" dirty="0" smtClean="0"/>
              <a:t>“</a:t>
            </a:r>
            <a:r>
              <a:rPr lang="en-US" sz="2400" i="1" dirty="0" smtClean="0"/>
              <a:t>Rob </a:t>
            </a:r>
            <a:r>
              <a:rPr lang="en-US" sz="2400" i="1" dirty="0"/>
              <a:t>will identify 12 positions of players on the football field and write a short description of each with 90% accuracy</a:t>
            </a:r>
            <a:r>
              <a:rPr lang="en-US" sz="2400" dirty="0"/>
              <a:t>.”</a:t>
            </a:r>
          </a:p>
          <a:p>
            <a:pPr lvl="1" algn="just">
              <a:lnSpc>
                <a:spcPct val="90000"/>
              </a:lnSpc>
              <a:defRPr/>
            </a:pPr>
            <a:r>
              <a:rPr lang="en-US" sz="2400" b="1" dirty="0"/>
              <a:t>EXAMPLE</a:t>
            </a:r>
            <a:r>
              <a:rPr lang="en-US" sz="2400" dirty="0"/>
              <a:t>- </a:t>
            </a:r>
            <a:r>
              <a:rPr lang="en-US" sz="2400" b="1" dirty="0"/>
              <a:t>Annual Employment Goal:</a:t>
            </a:r>
            <a:r>
              <a:rPr lang="en-US" sz="2400" dirty="0"/>
              <a:t>  </a:t>
            </a:r>
            <a:r>
              <a:rPr lang="en-US" sz="2400" dirty="0" smtClean="0"/>
              <a:t>“</a:t>
            </a:r>
            <a:r>
              <a:rPr lang="en-US" sz="2400" i="1" dirty="0" smtClean="0"/>
              <a:t>Rob </a:t>
            </a:r>
            <a:r>
              <a:rPr lang="en-US" sz="2400" i="1" dirty="0"/>
              <a:t>will report on job qualifications and salary for at least three staff entry positions</a:t>
            </a:r>
            <a:r>
              <a:rPr lang="en-US" sz="2400" dirty="0"/>
              <a:t>.”</a:t>
            </a:r>
          </a:p>
          <a:p>
            <a:pPr lvl="1" algn="just">
              <a:lnSpc>
                <a:spcPct val="90000"/>
              </a:lnSpc>
              <a:defRPr/>
            </a:pPr>
            <a:r>
              <a:rPr lang="en-US" sz="2400" b="1" dirty="0"/>
              <a:t>EXAMPLE</a:t>
            </a:r>
            <a:r>
              <a:rPr lang="en-US" sz="2400" dirty="0"/>
              <a:t> </a:t>
            </a:r>
            <a:r>
              <a:rPr lang="en-US" sz="2400" b="1" dirty="0"/>
              <a:t>– Annual Independent </a:t>
            </a:r>
            <a:r>
              <a:rPr lang="en-US" sz="2400" b="1" dirty="0" smtClean="0"/>
              <a:t>Living Goal</a:t>
            </a:r>
            <a:r>
              <a:rPr lang="en-US" sz="2400" b="1" dirty="0"/>
              <a:t>:</a:t>
            </a:r>
            <a:r>
              <a:rPr lang="en-US" sz="2400" dirty="0"/>
              <a:t>  </a:t>
            </a:r>
            <a:r>
              <a:rPr lang="en-US" sz="2400" dirty="0" smtClean="0"/>
              <a:t>“</a:t>
            </a:r>
            <a:r>
              <a:rPr lang="en-US" sz="2400" i="1" dirty="0" smtClean="0"/>
              <a:t>Rob </a:t>
            </a:r>
            <a:r>
              <a:rPr lang="en-US" sz="2400" i="1" dirty="0"/>
              <a:t>will demonstrate laundry skills by washing, drying, and folding his clothes at least twice weekly</a:t>
            </a:r>
            <a:r>
              <a:rPr lang="en-US" sz="2400" dirty="0"/>
              <a:t>.”</a:t>
            </a:r>
          </a:p>
          <a:p>
            <a:endParaRPr lang="en-US" sz="2400" dirty="0"/>
          </a:p>
          <a:p>
            <a:pPr marL="0" indent="0">
              <a:buNone/>
            </a:pPr>
            <a:endParaRPr lang="en-US" dirty="0"/>
          </a:p>
        </p:txBody>
      </p:sp>
    </p:spTree>
    <p:extLst>
      <p:ext uri="{BB962C8B-B14F-4D97-AF65-F5344CB8AC3E}">
        <p14:creationId xmlns:p14="http://schemas.microsoft.com/office/powerpoint/2010/main" val="15349475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Post secondary Goals for </a:t>
            </a:r>
            <a:r>
              <a:rPr lang="en-US" b="1" dirty="0" smtClean="0"/>
              <a:t>Tina</a:t>
            </a:r>
            <a:endParaRPr lang="en-US" dirty="0"/>
          </a:p>
        </p:txBody>
      </p:sp>
      <p:sp>
        <p:nvSpPr>
          <p:cNvPr id="3" name="Content Placeholder 2"/>
          <p:cNvSpPr>
            <a:spLocks noGrp="1"/>
          </p:cNvSpPr>
          <p:nvPr>
            <p:ph idx="1"/>
          </p:nvPr>
        </p:nvSpPr>
        <p:spPr/>
        <p:txBody>
          <a:bodyPr/>
          <a:lstStyle/>
          <a:p>
            <a:r>
              <a:rPr lang="en-US" dirty="0"/>
              <a:t>Consider what annual transition goal(s) will assist </a:t>
            </a:r>
            <a:r>
              <a:rPr lang="en-US" dirty="0" smtClean="0"/>
              <a:t>Tina </a:t>
            </a:r>
            <a:r>
              <a:rPr lang="en-US" dirty="0"/>
              <a:t>in working toward </a:t>
            </a:r>
            <a:r>
              <a:rPr lang="en-US" dirty="0" smtClean="0"/>
              <a:t>her </a:t>
            </a:r>
            <a:r>
              <a:rPr lang="en-US" dirty="0"/>
              <a:t>postsecondary </a:t>
            </a:r>
            <a:r>
              <a:rPr lang="en-US" dirty="0" smtClean="0"/>
              <a:t>goals</a:t>
            </a:r>
          </a:p>
          <a:p>
            <a:pPr lvl="1" algn="just">
              <a:lnSpc>
                <a:spcPct val="90000"/>
              </a:lnSpc>
              <a:defRPr/>
            </a:pPr>
            <a:r>
              <a:rPr lang="en-US" sz="2000" b="1" dirty="0"/>
              <a:t>EXAMPLE</a:t>
            </a:r>
            <a:r>
              <a:rPr lang="en-US" sz="2000" dirty="0">
                <a:solidFill>
                  <a:schemeClr val="bg2">
                    <a:lumMod val="50000"/>
                  </a:schemeClr>
                </a:solidFill>
              </a:rPr>
              <a:t> </a:t>
            </a:r>
            <a:r>
              <a:rPr lang="en-US" sz="2000" dirty="0"/>
              <a:t>- </a:t>
            </a:r>
            <a:r>
              <a:rPr lang="en-US" sz="2000" b="1" dirty="0"/>
              <a:t>Annual Education/Training Goal:  </a:t>
            </a:r>
            <a:r>
              <a:rPr lang="en-US" sz="2000" i="1" dirty="0" smtClean="0"/>
              <a:t>“Tina </a:t>
            </a:r>
            <a:r>
              <a:rPr lang="en-US" sz="2000" i="1" dirty="0"/>
              <a:t>will identify 20 vocabulary words that apply to pediatric development.”</a:t>
            </a:r>
          </a:p>
          <a:p>
            <a:pPr lvl="1" algn="just">
              <a:lnSpc>
                <a:spcPct val="90000"/>
              </a:lnSpc>
              <a:defRPr/>
            </a:pPr>
            <a:r>
              <a:rPr lang="en-US" sz="2000" b="1" dirty="0"/>
              <a:t>EXAMPLE</a:t>
            </a:r>
            <a:r>
              <a:rPr lang="en-US" sz="2000" b="1" dirty="0">
                <a:solidFill>
                  <a:srgbClr val="FFFF00"/>
                </a:solidFill>
              </a:rPr>
              <a:t> </a:t>
            </a:r>
            <a:r>
              <a:rPr lang="en-US" sz="2000" dirty="0"/>
              <a:t>- </a:t>
            </a:r>
            <a:r>
              <a:rPr lang="en-US" sz="2000" b="1" dirty="0"/>
              <a:t>Annual Employment Goal:</a:t>
            </a:r>
            <a:r>
              <a:rPr lang="en-US" sz="2000" dirty="0"/>
              <a:t>  </a:t>
            </a:r>
            <a:r>
              <a:rPr lang="en-US" sz="2000" i="1" dirty="0" smtClean="0"/>
              <a:t>“Tina </a:t>
            </a:r>
            <a:r>
              <a:rPr lang="en-US" sz="2000" i="1" dirty="0"/>
              <a:t>will locate and email at least eight medical facilities through Internet research, requesting general job applications .”</a:t>
            </a:r>
          </a:p>
          <a:p>
            <a:pPr lvl="1" algn="just">
              <a:lnSpc>
                <a:spcPct val="90000"/>
              </a:lnSpc>
              <a:defRPr/>
            </a:pPr>
            <a:r>
              <a:rPr lang="en-US" sz="2000" b="1" dirty="0"/>
              <a:t>EXAMPLE</a:t>
            </a:r>
            <a:r>
              <a:rPr lang="en-US" sz="2000" dirty="0"/>
              <a:t> </a:t>
            </a:r>
            <a:r>
              <a:rPr lang="en-US" sz="2000" b="1" dirty="0"/>
              <a:t>– Annual Independent Living Skills Goal</a:t>
            </a:r>
            <a:r>
              <a:rPr lang="en-US" sz="2000" b="1" i="1" dirty="0"/>
              <a:t>:</a:t>
            </a:r>
            <a:r>
              <a:rPr lang="en-US" sz="2000" i="1" dirty="0"/>
              <a:t>  </a:t>
            </a:r>
            <a:r>
              <a:rPr lang="en-US" sz="2000" i="1" dirty="0" smtClean="0"/>
              <a:t>“Tina </a:t>
            </a:r>
            <a:r>
              <a:rPr lang="en-US" sz="2000" i="1" dirty="0"/>
              <a:t>will develop and apply banking account management skills (e.g., correctly write, endorse, and deposit checks; balance a checkbook; and reconcile checking account statements) correctly with 80% of the time.”</a:t>
            </a:r>
            <a:endParaRPr lang="en-US" sz="2000" dirty="0"/>
          </a:p>
          <a:p>
            <a:endParaRPr lang="en-US" dirty="0" smtClean="0"/>
          </a:p>
          <a:p>
            <a:endParaRPr lang="en-US" dirty="0"/>
          </a:p>
          <a:p>
            <a:endParaRPr lang="en-US" dirty="0"/>
          </a:p>
        </p:txBody>
      </p:sp>
    </p:spTree>
    <p:extLst>
      <p:ext uri="{BB962C8B-B14F-4D97-AF65-F5344CB8AC3E}">
        <p14:creationId xmlns:p14="http://schemas.microsoft.com/office/powerpoint/2010/main" val="7287243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Post secondary Goals / </a:t>
            </a:r>
            <a:r>
              <a:rPr lang="en-US" b="1" dirty="0" smtClean="0"/>
              <a:t>services</a:t>
            </a:r>
            <a:br>
              <a:rPr lang="en-US" b="1" dirty="0" smtClean="0"/>
            </a:br>
            <a:r>
              <a:rPr lang="en-US" b="1" dirty="0" smtClean="0"/>
              <a:t>Coordinated Activities</a:t>
            </a:r>
            <a:endParaRPr lang="en-US" dirty="0"/>
          </a:p>
        </p:txBody>
      </p:sp>
      <p:sp>
        <p:nvSpPr>
          <p:cNvPr id="3" name="Text Placeholder 2"/>
          <p:cNvSpPr>
            <a:spLocks noGrp="1"/>
          </p:cNvSpPr>
          <p:nvPr>
            <p:ph type="body" idx="1"/>
          </p:nvPr>
        </p:nvSpPr>
        <p:spPr>
          <a:xfrm>
            <a:off x="1447191" y="2019550"/>
            <a:ext cx="4645152" cy="423848"/>
          </a:xfrm>
        </p:spPr>
        <p:txBody>
          <a:bodyPr>
            <a:normAutofit lnSpcReduction="10000"/>
          </a:bodyPr>
          <a:lstStyle/>
          <a:p>
            <a:pPr algn="ctr"/>
            <a:r>
              <a:rPr lang="en-US" dirty="0" smtClean="0">
                <a:solidFill>
                  <a:schemeClr val="tx1"/>
                </a:solidFill>
              </a:rPr>
              <a:t>Rob</a:t>
            </a:r>
            <a:endParaRPr lang="en-US" dirty="0">
              <a:solidFill>
                <a:schemeClr val="tx1"/>
              </a:solidFill>
            </a:endParaRPr>
          </a:p>
        </p:txBody>
      </p:sp>
      <p:sp>
        <p:nvSpPr>
          <p:cNvPr id="4" name="Content Placeholder 3"/>
          <p:cNvSpPr>
            <a:spLocks noGrp="1"/>
          </p:cNvSpPr>
          <p:nvPr>
            <p:ph sz="half" idx="2"/>
          </p:nvPr>
        </p:nvSpPr>
        <p:spPr>
          <a:xfrm>
            <a:off x="1447191" y="2563318"/>
            <a:ext cx="4645152" cy="3507697"/>
          </a:xfrm>
        </p:spPr>
        <p:txBody>
          <a:bodyPr/>
          <a:lstStyle/>
          <a:p>
            <a:pPr marL="742950" lvl="1" indent="-285750">
              <a:lnSpc>
                <a:spcPct val="80000"/>
              </a:lnSpc>
              <a:spcBef>
                <a:spcPct val="20000"/>
              </a:spcBef>
              <a:buClr>
                <a:schemeClr val="tx2"/>
              </a:buClr>
              <a:buSzPct val="50000"/>
              <a:buFont typeface="Wingdings" pitchFamily="2" charset="2"/>
              <a:buChar char="l"/>
              <a:defRPr/>
            </a:pPr>
            <a:r>
              <a:rPr lang="en-US" sz="2000" dirty="0"/>
              <a:t>Attend school football games</a:t>
            </a:r>
          </a:p>
          <a:p>
            <a:pPr marL="742950" lvl="1" indent="-285750">
              <a:lnSpc>
                <a:spcPct val="80000"/>
              </a:lnSpc>
              <a:spcBef>
                <a:spcPct val="20000"/>
              </a:spcBef>
              <a:buClr>
                <a:schemeClr val="tx2"/>
              </a:buClr>
              <a:buSzPct val="50000"/>
              <a:buFont typeface="Wingdings" pitchFamily="2" charset="2"/>
              <a:buChar char="l"/>
              <a:defRPr/>
            </a:pPr>
            <a:r>
              <a:rPr lang="en-US" sz="2000" dirty="0"/>
              <a:t>Job shadow different coaches</a:t>
            </a:r>
          </a:p>
          <a:p>
            <a:pPr marL="742950" lvl="1" indent="-285750">
              <a:lnSpc>
                <a:spcPct val="80000"/>
              </a:lnSpc>
              <a:spcBef>
                <a:spcPct val="20000"/>
              </a:spcBef>
              <a:buClr>
                <a:schemeClr val="tx2"/>
              </a:buClr>
              <a:buSzPct val="50000"/>
              <a:buFont typeface="Wingdings" pitchFamily="2" charset="2"/>
              <a:buChar char="l"/>
              <a:defRPr/>
            </a:pPr>
            <a:r>
              <a:rPr lang="en-US" sz="2000" dirty="0"/>
              <a:t>Visit the local athletic complex</a:t>
            </a:r>
          </a:p>
          <a:p>
            <a:pPr marL="742950" lvl="1" indent="-285750">
              <a:lnSpc>
                <a:spcPct val="80000"/>
              </a:lnSpc>
              <a:spcBef>
                <a:spcPct val="20000"/>
              </a:spcBef>
              <a:buClr>
                <a:schemeClr val="tx2"/>
              </a:buClr>
              <a:buSzPct val="50000"/>
              <a:buFont typeface="Wingdings" pitchFamily="2" charset="2"/>
              <a:buChar char="l"/>
              <a:defRPr/>
            </a:pPr>
            <a:r>
              <a:rPr lang="en-US" sz="2000" dirty="0"/>
              <a:t>Obtain driver’s license</a:t>
            </a:r>
          </a:p>
          <a:p>
            <a:pPr marL="742950" lvl="1" indent="-285750">
              <a:lnSpc>
                <a:spcPct val="80000"/>
              </a:lnSpc>
              <a:spcBef>
                <a:spcPct val="20000"/>
              </a:spcBef>
              <a:buClr>
                <a:schemeClr val="tx2"/>
              </a:buClr>
              <a:buSzPct val="50000"/>
              <a:buFont typeface="Wingdings" pitchFamily="2" charset="2"/>
              <a:buChar char="l"/>
              <a:defRPr/>
            </a:pPr>
            <a:r>
              <a:rPr lang="en-US" sz="2000" dirty="0"/>
              <a:t>Learn football vocabulary</a:t>
            </a:r>
          </a:p>
          <a:p>
            <a:pPr marL="742950" lvl="1" indent="-285750">
              <a:lnSpc>
                <a:spcPct val="80000"/>
              </a:lnSpc>
              <a:spcBef>
                <a:spcPct val="20000"/>
              </a:spcBef>
              <a:buClr>
                <a:schemeClr val="tx2"/>
              </a:buClr>
              <a:buSzPct val="50000"/>
              <a:buFont typeface="Wingdings" pitchFamily="2" charset="2"/>
              <a:buChar char="l"/>
              <a:defRPr/>
            </a:pPr>
            <a:r>
              <a:rPr lang="en-US" sz="2000" dirty="0"/>
              <a:t>Build resume</a:t>
            </a:r>
          </a:p>
          <a:p>
            <a:pPr marL="742950" lvl="1" indent="-285750">
              <a:lnSpc>
                <a:spcPct val="80000"/>
              </a:lnSpc>
              <a:spcBef>
                <a:spcPct val="20000"/>
              </a:spcBef>
              <a:buClr>
                <a:schemeClr val="tx2"/>
              </a:buClr>
              <a:buSzPct val="50000"/>
              <a:buFont typeface="Wingdings" pitchFamily="2" charset="2"/>
              <a:buChar char="l"/>
              <a:defRPr/>
            </a:pPr>
            <a:r>
              <a:rPr lang="en-US" sz="2000" dirty="0"/>
              <a:t>Practice interviewing skills</a:t>
            </a:r>
          </a:p>
          <a:p>
            <a:pPr marL="742950" lvl="1" indent="-285750">
              <a:lnSpc>
                <a:spcPct val="80000"/>
              </a:lnSpc>
              <a:spcBef>
                <a:spcPct val="20000"/>
              </a:spcBef>
              <a:buClr>
                <a:schemeClr val="tx2"/>
              </a:buClr>
              <a:buSzPct val="50000"/>
              <a:buFont typeface="Wingdings" pitchFamily="2" charset="2"/>
              <a:buChar char="l"/>
              <a:defRPr/>
            </a:pPr>
            <a:r>
              <a:rPr lang="en-US" sz="2000" dirty="0"/>
              <a:t>Register to vote </a:t>
            </a:r>
          </a:p>
          <a:p>
            <a:pPr marL="742950" lvl="1" indent="-285750">
              <a:lnSpc>
                <a:spcPct val="80000"/>
              </a:lnSpc>
              <a:spcBef>
                <a:spcPct val="20000"/>
              </a:spcBef>
              <a:buClr>
                <a:schemeClr val="tx2"/>
              </a:buClr>
              <a:buSzPct val="50000"/>
              <a:buFont typeface="Wingdings" pitchFamily="2" charset="2"/>
              <a:buChar char="l"/>
              <a:defRPr/>
            </a:pPr>
            <a:r>
              <a:rPr lang="en-US" sz="2000" dirty="0"/>
              <a:t>Look for apartments</a:t>
            </a:r>
          </a:p>
          <a:p>
            <a:endParaRPr lang="en-US" dirty="0"/>
          </a:p>
        </p:txBody>
      </p:sp>
      <p:sp>
        <p:nvSpPr>
          <p:cNvPr id="5" name="Text Placeholder 4"/>
          <p:cNvSpPr>
            <a:spLocks noGrp="1"/>
          </p:cNvSpPr>
          <p:nvPr>
            <p:ph type="body" sz="quarter" idx="3"/>
          </p:nvPr>
        </p:nvSpPr>
        <p:spPr>
          <a:xfrm>
            <a:off x="6412362" y="2023004"/>
            <a:ext cx="4645152" cy="405404"/>
          </a:xfrm>
        </p:spPr>
        <p:txBody>
          <a:bodyPr>
            <a:normAutofit lnSpcReduction="10000"/>
          </a:bodyPr>
          <a:lstStyle/>
          <a:p>
            <a:pPr algn="ctr"/>
            <a:r>
              <a:rPr lang="en-US" dirty="0" smtClean="0">
                <a:solidFill>
                  <a:schemeClr val="tx1"/>
                </a:solidFill>
              </a:rPr>
              <a:t>Tina</a:t>
            </a:r>
            <a:endParaRPr lang="en-US" dirty="0">
              <a:solidFill>
                <a:schemeClr val="tx1"/>
              </a:solidFill>
            </a:endParaRPr>
          </a:p>
        </p:txBody>
      </p:sp>
      <p:sp>
        <p:nvSpPr>
          <p:cNvPr id="6" name="Content Placeholder 5"/>
          <p:cNvSpPr>
            <a:spLocks noGrp="1"/>
          </p:cNvSpPr>
          <p:nvPr>
            <p:ph sz="quarter" idx="4"/>
          </p:nvPr>
        </p:nvSpPr>
        <p:spPr>
          <a:xfrm>
            <a:off x="6427352" y="2566659"/>
            <a:ext cx="4645152" cy="3504357"/>
          </a:xfrm>
        </p:spPr>
        <p:txBody>
          <a:bodyPr/>
          <a:lstStyle/>
          <a:p>
            <a:pPr marL="742950" lvl="1" indent="-285750">
              <a:lnSpc>
                <a:spcPct val="80000"/>
              </a:lnSpc>
              <a:spcBef>
                <a:spcPct val="20000"/>
              </a:spcBef>
              <a:buClr>
                <a:schemeClr val="tx2"/>
              </a:buClr>
              <a:buSzPct val="50000"/>
              <a:buFont typeface="Wingdings" pitchFamily="2" charset="2"/>
              <a:buChar char="l"/>
            </a:pPr>
            <a:r>
              <a:rPr lang="en-US" sz="2000" dirty="0"/>
              <a:t>Practice phone skills with written dialog</a:t>
            </a:r>
          </a:p>
          <a:p>
            <a:pPr marL="742950" lvl="1" indent="-285750">
              <a:lnSpc>
                <a:spcPct val="80000"/>
              </a:lnSpc>
              <a:spcBef>
                <a:spcPct val="20000"/>
              </a:spcBef>
              <a:buClr>
                <a:schemeClr val="tx2"/>
              </a:buClr>
              <a:buSzPct val="50000"/>
              <a:buFont typeface="Wingdings" pitchFamily="2" charset="2"/>
              <a:buChar char="l"/>
            </a:pPr>
            <a:r>
              <a:rPr lang="en-US" sz="2000" dirty="0"/>
              <a:t>Job shadow a pediatric nurse</a:t>
            </a:r>
          </a:p>
          <a:p>
            <a:pPr marL="742950" lvl="1" indent="-285750">
              <a:lnSpc>
                <a:spcPct val="80000"/>
              </a:lnSpc>
              <a:spcBef>
                <a:spcPct val="20000"/>
              </a:spcBef>
              <a:buClr>
                <a:schemeClr val="tx2"/>
              </a:buClr>
              <a:buSzPct val="50000"/>
              <a:buFont typeface="Wingdings" pitchFamily="2" charset="2"/>
              <a:buChar char="l"/>
            </a:pPr>
            <a:r>
              <a:rPr lang="en-US" sz="2000" dirty="0"/>
              <a:t>Visit a hospital baby nursery or neonatal unit</a:t>
            </a:r>
          </a:p>
          <a:p>
            <a:pPr marL="742950" lvl="1" indent="-285750">
              <a:lnSpc>
                <a:spcPct val="80000"/>
              </a:lnSpc>
              <a:spcBef>
                <a:spcPct val="20000"/>
              </a:spcBef>
              <a:buClr>
                <a:schemeClr val="tx2"/>
              </a:buClr>
              <a:buSzPct val="50000"/>
              <a:buFont typeface="Wingdings" pitchFamily="2" charset="2"/>
              <a:buChar char="l"/>
            </a:pPr>
            <a:r>
              <a:rPr lang="en-US" sz="2000" dirty="0"/>
              <a:t>Build resume</a:t>
            </a:r>
          </a:p>
          <a:p>
            <a:pPr marL="742950" lvl="1" indent="-285750">
              <a:lnSpc>
                <a:spcPct val="80000"/>
              </a:lnSpc>
              <a:spcBef>
                <a:spcPct val="20000"/>
              </a:spcBef>
              <a:buClr>
                <a:schemeClr val="tx2"/>
              </a:buClr>
              <a:buSzPct val="50000"/>
              <a:buFont typeface="Wingdings" pitchFamily="2" charset="2"/>
              <a:buChar char="l"/>
            </a:pPr>
            <a:r>
              <a:rPr lang="en-US" sz="2000" dirty="0"/>
              <a:t>Practice interviewing skills</a:t>
            </a:r>
          </a:p>
          <a:p>
            <a:pPr marL="742950" lvl="1" indent="-285750">
              <a:lnSpc>
                <a:spcPct val="80000"/>
              </a:lnSpc>
              <a:spcBef>
                <a:spcPct val="20000"/>
              </a:spcBef>
              <a:buClr>
                <a:schemeClr val="tx2"/>
              </a:buClr>
              <a:buSzPct val="50000"/>
              <a:buFont typeface="Wingdings" pitchFamily="2" charset="2"/>
              <a:buChar char="l"/>
            </a:pPr>
            <a:r>
              <a:rPr lang="en-US" sz="2000" dirty="0"/>
              <a:t>Open a checking/savings account at local bank</a:t>
            </a:r>
          </a:p>
          <a:p>
            <a:pPr marL="742950" lvl="1" indent="-285750">
              <a:lnSpc>
                <a:spcPct val="80000"/>
              </a:lnSpc>
              <a:spcBef>
                <a:spcPct val="20000"/>
              </a:spcBef>
              <a:buClr>
                <a:schemeClr val="tx2"/>
              </a:buClr>
              <a:buSzPct val="50000"/>
              <a:buFont typeface="Wingdings" pitchFamily="2" charset="2"/>
              <a:buChar char="l"/>
            </a:pPr>
            <a:r>
              <a:rPr lang="en-US" sz="2000" dirty="0"/>
              <a:t>First  Aid certification</a:t>
            </a:r>
          </a:p>
          <a:p>
            <a:endParaRPr lang="en-US" dirty="0"/>
          </a:p>
        </p:txBody>
      </p:sp>
    </p:spTree>
    <p:extLst>
      <p:ext uri="{BB962C8B-B14F-4D97-AF65-F5344CB8AC3E}">
        <p14:creationId xmlns:p14="http://schemas.microsoft.com/office/powerpoint/2010/main" val="1927238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INTERAGENCY RESPONSIBILITIES OR ANY NEEDED LINKAGES, IF APPROPRIATE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72782918"/>
              </p:ext>
            </p:extLst>
          </p:nvPr>
        </p:nvGraphicFramePr>
        <p:xfrm>
          <a:off x="779488" y="2008681"/>
          <a:ext cx="11017771" cy="1610819"/>
        </p:xfrm>
        <a:graphic>
          <a:graphicData uri="http://schemas.openxmlformats.org/drawingml/2006/table">
            <a:tbl>
              <a:tblPr>
                <a:tableStyleId>{5C22544A-7EE6-4342-B048-85BDC9FD1C3A}</a:tableStyleId>
              </a:tblPr>
              <a:tblGrid>
                <a:gridCol w="7475679">
                  <a:extLst>
                    <a:ext uri="{9D8B030D-6E8A-4147-A177-3AD203B41FA5}">
                      <a16:colId xmlns:a16="http://schemas.microsoft.com/office/drawing/2014/main" val="20000"/>
                    </a:ext>
                  </a:extLst>
                </a:gridCol>
                <a:gridCol w="3542092">
                  <a:extLst>
                    <a:ext uri="{9D8B030D-6E8A-4147-A177-3AD203B41FA5}">
                      <a16:colId xmlns:a16="http://schemas.microsoft.com/office/drawing/2014/main" val="20001"/>
                    </a:ext>
                  </a:extLst>
                </a:gridCol>
              </a:tblGrid>
              <a:tr h="385322">
                <a:tc>
                  <a:txBody>
                    <a:bodyPr/>
                    <a:lstStyle/>
                    <a:p>
                      <a:pPr marL="68580" marR="0">
                        <a:lnSpc>
                          <a:spcPct val="115000"/>
                        </a:lnSpc>
                        <a:spcBef>
                          <a:spcPts val="0"/>
                        </a:spcBef>
                        <a:spcAft>
                          <a:spcPts val="0"/>
                        </a:spcAft>
                      </a:pPr>
                      <a:r>
                        <a:rPr lang="en-US" sz="1000" dirty="0">
                          <a:effectLst/>
                        </a:rPr>
                        <a:t>SERVICE/LINKAGE NEEDED</a:t>
                      </a:r>
                      <a:endParaRPr lang="en-US" sz="1100" dirty="0">
                        <a:effectLst/>
                        <a:latin typeface="Calibri"/>
                        <a:ea typeface="Times New Roman"/>
                        <a:cs typeface="Times New Roman"/>
                      </a:endParaRPr>
                    </a:p>
                  </a:txBody>
                  <a:tcPr marL="0" marR="0" marT="0" marB="0"/>
                </a:tc>
                <a:tc>
                  <a:txBody>
                    <a:bodyPr/>
                    <a:lstStyle/>
                    <a:p>
                      <a:pPr marL="80010" marR="0">
                        <a:lnSpc>
                          <a:spcPct val="115000"/>
                        </a:lnSpc>
                        <a:spcBef>
                          <a:spcPts val="0"/>
                        </a:spcBef>
                        <a:spcAft>
                          <a:spcPts val="0"/>
                        </a:spcAft>
                      </a:pPr>
                      <a:r>
                        <a:rPr lang="en-US" sz="1000">
                          <a:effectLst/>
                        </a:rPr>
                        <a:t>RESPONSIBLE AGENCY</a:t>
                      </a:r>
                      <a:endParaRPr lang="en-US" sz="1100">
                        <a:effectLst/>
                        <a:latin typeface="Calibri"/>
                        <a:ea typeface="Times New Roman"/>
                        <a:cs typeface="Times New Roman"/>
                      </a:endParaRPr>
                    </a:p>
                  </a:txBody>
                  <a:tcPr marL="0" marR="0" marT="0" marB="0"/>
                </a:tc>
                <a:extLst>
                  <a:ext uri="{0D108BD9-81ED-4DB2-BD59-A6C34878D82A}">
                    <a16:rowId xmlns:a16="http://schemas.microsoft.com/office/drawing/2014/main" val="10000"/>
                  </a:ext>
                </a:extLst>
              </a:tr>
              <a:tr h="408499">
                <a:tc>
                  <a:txBody>
                    <a:bodyPr/>
                    <a:lstStyle/>
                    <a:p>
                      <a:pPr marL="68580" marR="57150">
                        <a:lnSpc>
                          <a:spcPct val="115000"/>
                        </a:lnSpc>
                        <a:spcBef>
                          <a:spcPts val="0"/>
                        </a:spcBef>
                        <a:spcAft>
                          <a:spcPts val="0"/>
                        </a:spcAft>
                      </a:pPr>
                      <a:r>
                        <a:rPr lang="en-US" sz="1000">
                          <a:effectLst/>
                        </a:rPr>
                        <a:t>Court Services </a:t>
                      </a:r>
                      <a:endParaRPr lang="en-US" sz="1100">
                        <a:effectLst/>
                        <a:latin typeface="Calibri"/>
                        <a:ea typeface="Times New Roman"/>
                        <a:cs typeface="Times New Roman"/>
                      </a:endParaRPr>
                    </a:p>
                  </a:txBody>
                  <a:tcPr marL="0" marR="0" marT="0" marB="0"/>
                </a:tc>
                <a:tc>
                  <a:txBody>
                    <a:bodyPr/>
                    <a:lstStyle/>
                    <a:p>
                      <a:pPr marL="80010" marR="57150">
                        <a:lnSpc>
                          <a:spcPct val="115000"/>
                        </a:lnSpc>
                        <a:spcBef>
                          <a:spcPts val="0"/>
                        </a:spcBef>
                        <a:spcAft>
                          <a:spcPts val="0"/>
                        </a:spcAft>
                      </a:pPr>
                      <a:r>
                        <a:rPr lang="en-US" sz="1000">
                          <a:effectLst/>
                        </a:rPr>
                        <a:t>Probation Officer</a:t>
                      </a:r>
                      <a:endParaRPr lang="en-US" sz="1100">
                        <a:effectLst/>
                        <a:latin typeface="Calibri"/>
                        <a:ea typeface="Times New Roman"/>
                        <a:cs typeface="Times New Roman"/>
                      </a:endParaRPr>
                    </a:p>
                  </a:txBody>
                  <a:tcPr marL="0" marR="0" marT="0" marB="0"/>
                </a:tc>
                <a:extLst>
                  <a:ext uri="{0D108BD9-81ED-4DB2-BD59-A6C34878D82A}">
                    <a16:rowId xmlns:a16="http://schemas.microsoft.com/office/drawing/2014/main" val="10001"/>
                  </a:ext>
                </a:extLst>
              </a:tr>
              <a:tr h="408499">
                <a:tc>
                  <a:txBody>
                    <a:bodyPr/>
                    <a:lstStyle/>
                    <a:p>
                      <a:pPr marL="68580" marR="57150">
                        <a:lnSpc>
                          <a:spcPct val="115000"/>
                        </a:lnSpc>
                        <a:spcBef>
                          <a:spcPts val="0"/>
                        </a:spcBef>
                        <a:spcAft>
                          <a:spcPts val="0"/>
                        </a:spcAft>
                      </a:pPr>
                      <a:r>
                        <a:rPr lang="en-US" sz="1000" dirty="0">
                          <a:effectLst/>
                        </a:rPr>
                        <a:t>Guidance Counselor </a:t>
                      </a:r>
                      <a:endParaRPr lang="en-US" sz="1100" dirty="0">
                        <a:effectLst/>
                        <a:latin typeface="Calibri"/>
                        <a:ea typeface="Times New Roman"/>
                        <a:cs typeface="Times New Roman"/>
                      </a:endParaRPr>
                    </a:p>
                  </a:txBody>
                  <a:tcPr marL="0" marR="0" marT="0" marB="0"/>
                </a:tc>
                <a:tc>
                  <a:txBody>
                    <a:bodyPr/>
                    <a:lstStyle/>
                    <a:p>
                      <a:pPr marL="80010" marR="57150">
                        <a:lnSpc>
                          <a:spcPct val="115000"/>
                        </a:lnSpc>
                        <a:spcBef>
                          <a:spcPts val="0"/>
                        </a:spcBef>
                        <a:spcAft>
                          <a:spcPts val="0"/>
                        </a:spcAft>
                      </a:pPr>
                      <a:r>
                        <a:rPr lang="en-US" sz="1000">
                          <a:effectLst/>
                        </a:rPr>
                        <a:t>High School / Vocational School</a:t>
                      </a:r>
                      <a:endParaRPr lang="en-US" sz="1100">
                        <a:effectLst/>
                        <a:latin typeface="Calibri"/>
                        <a:ea typeface="Times New Roman"/>
                        <a:cs typeface="Times New Roman"/>
                      </a:endParaRPr>
                    </a:p>
                  </a:txBody>
                  <a:tcPr marL="0" marR="0" marT="0" marB="0"/>
                </a:tc>
                <a:extLst>
                  <a:ext uri="{0D108BD9-81ED-4DB2-BD59-A6C34878D82A}">
                    <a16:rowId xmlns:a16="http://schemas.microsoft.com/office/drawing/2014/main" val="10002"/>
                  </a:ext>
                </a:extLst>
              </a:tr>
              <a:tr h="408499">
                <a:tc>
                  <a:txBody>
                    <a:bodyPr/>
                    <a:lstStyle/>
                    <a:p>
                      <a:pPr marL="68580" marR="57150">
                        <a:lnSpc>
                          <a:spcPct val="115000"/>
                        </a:lnSpc>
                        <a:spcBef>
                          <a:spcPts val="0"/>
                        </a:spcBef>
                        <a:spcAft>
                          <a:spcPts val="0"/>
                        </a:spcAft>
                      </a:pPr>
                      <a:r>
                        <a:rPr lang="en-US" sz="1000" dirty="0">
                          <a:effectLst/>
                        </a:rPr>
                        <a:t>Job Readiness Program </a:t>
                      </a:r>
                      <a:endParaRPr lang="en-US" sz="1100" dirty="0">
                        <a:effectLst/>
                        <a:latin typeface="Calibri"/>
                        <a:ea typeface="Times New Roman"/>
                        <a:cs typeface="Times New Roman"/>
                      </a:endParaRPr>
                    </a:p>
                  </a:txBody>
                  <a:tcPr marL="0" marR="0" marT="0" marB="0"/>
                </a:tc>
                <a:tc>
                  <a:txBody>
                    <a:bodyPr/>
                    <a:lstStyle/>
                    <a:p>
                      <a:pPr marL="80010" marR="57150">
                        <a:lnSpc>
                          <a:spcPct val="115000"/>
                        </a:lnSpc>
                        <a:spcBef>
                          <a:spcPts val="0"/>
                        </a:spcBef>
                        <a:spcAft>
                          <a:spcPts val="0"/>
                        </a:spcAft>
                      </a:pPr>
                      <a:r>
                        <a:rPr lang="en-US" sz="1000" dirty="0">
                          <a:effectLst/>
                        </a:rPr>
                        <a:t>Community Services</a:t>
                      </a:r>
                      <a:endParaRPr lang="en-US" sz="1100" dirty="0">
                        <a:effectLst/>
                        <a:latin typeface="Calibri"/>
                        <a:ea typeface="Times New Roman"/>
                        <a:cs typeface="Times New Roman"/>
                      </a:endParaRPr>
                    </a:p>
                  </a:txBody>
                  <a:tcPr marL="0" marR="0" marT="0" marB="0"/>
                </a:tc>
                <a:extLst>
                  <a:ext uri="{0D108BD9-81ED-4DB2-BD59-A6C34878D82A}">
                    <a16:rowId xmlns:a16="http://schemas.microsoft.com/office/drawing/2014/main" val="10003"/>
                  </a:ext>
                </a:extLst>
              </a:tr>
            </a:tbl>
          </a:graphicData>
        </a:graphic>
      </p:graphicFrame>
      <p:sp>
        <p:nvSpPr>
          <p:cNvPr id="5" name="Rectangle 1"/>
          <p:cNvSpPr>
            <a:spLocks noChangeArrowheads="1"/>
          </p:cNvSpPr>
          <p:nvPr/>
        </p:nvSpPr>
        <p:spPr bwMode="auto">
          <a:xfrm>
            <a:off x="2874963" y="33909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34" charset="0"/>
                <a:ea typeface="Times New Roman" pitchFamily="18" charset="0"/>
                <a:cs typeface="New Roman Times New Roman"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017533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Video: top ten ways to change the outcomes</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www.youtube.com/watch?v=Qpx7PWx_sFc</a:t>
            </a:r>
            <a:endParaRPr lang="en-US" dirty="0" smtClean="0"/>
          </a:p>
          <a:p>
            <a:r>
              <a:rPr lang="en-US" smtClean="0"/>
              <a:t>3:00 Minutes </a:t>
            </a:r>
            <a:endParaRPr lang="en-US"/>
          </a:p>
        </p:txBody>
      </p:sp>
    </p:spTree>
    <p:extLst>
      <p:ext uri="{BB962C8B-B14F-4D97-AF65-F5344CB8AC3E}">
        <p14:creationId xmlns:p14="http://schemas.microsoft.com/office/powerpoint/2010/main" val="37340222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 </a:t>
            </a:r>
            <a:endParaRPr lang="en-US" dirty="0"/>
          </a:p>
        </p:txBody>
      </p:sp>
      <p:sp>
        <p:nvSpPr>
          <p:cNvPr id="3" name="Content Placeholder 2"/>
          <p:cNvSpPr>
            <a:spLocks noGrp="1"/>
          </p:cNvSpPr>
          <p:nvPr>
            <p:ph idx="1"/>
          </p:nvPr>
        </p:nvSpPr>
        <p:spPr/>
        <p:txBody>
          <a:bodyPr/>
          <a:lstStyle/>
          <a:p>
            <a:pPr marL="457200" indent="-457200"/>
            <a:r>
              <a:rPr lang="en-US" dirty="0" smtClean="0"/>
              <a:t> Alabama </a:t>
            </a:r>
            <a:r>
              <a:rPr lang="en-US" dirty="0"/>
              <a:t>Transition Standards</a:t>
            </a:r>
          </a:p>
          <a:p>
            <a:pPr marL="457200" indent="-457200"/>
            <a:r>
              <a:rPr lang="en-US" i="1" dirty="0" smtClean="0"/>
              <a:t> Mastering </a:t>
            </a:r>
            <a:r>
              <a:rPr lang="en-US" i="1" dirty="0"/>
              <a:t>the Maze: The Special Education Process</a:t>
            </a:r>
          </a:p>
          <a:p>
            <a:pPr marL="457200" indent="-457200"/>
            <a:r>
              <a:rPr lang="en-US" i="1" dirty="0" smtClean="0"/>
              <a:t> NSTTAC </a:t>
            </a:r>
            <a:r>
              <a:rPr lang="en-US" i="1" dirty="0"/>
              <a:t>PowerPoint Presentation: Using Transition Assessment to Guide IEP Development</a:t>
            </a:r>
          </a:p>
          <a:p>
            <a:r>
              <a:rPr lang="en-US" dirty="0" smtClean="0"/>
              <a:t>    Developing Meaningful Transitions: Chris Long , FNSBSD</a:t>
            </a:r>
          </a:p>
          <a:p>
            <a:r>
              <a:rPr lang="en-US" dirty="0" smtClean="0"/>
              <a:t>     Transition Planning in The IEP: Danville Public Schools, VA</a:t>
            </a:r>
          </a:p>
          <a:p>
            <a:r>
              <a:rPr lang="en-US" dirty="0" smtClean="0"/>
              <a:t>     OEC </a:t>
            </a:r>
            <a:r>
              <a:rPr lang="en-US" dirty="0"/>
              <a:t>on the </a:t>
            </a:r>
            <a:r>
              <a:rPr lang="en-US" dirty="0" smtClean="0"/>
              <a:t>Web  http</a:t>
            </a:r>
            <a:r>
              <a:rPr lang="en-US" dirty="0"/>
              <a:t>://web.dps.k12.va.us/oec/</a:t>
            </a:r>
          </a:p>
          <a:p>
            <a:endParaRPr lang="en-US" dirty="0"/>
          </a:p>
        </p:txBody>
      </p:sp>
    </p:spTree>
    <p:extLst>
      <p:ext uri="{BB962C8B-B14F-4D97-AF65-F5344CB8AC3E}">
        <p14:creationId xmlns:p14="http://schemas.microsoft.com/office/powerpoint/2010/main" val="3149857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Successful Transition </a:t>
            </a:r>
            <a:r>
              <a:rPr lang="en-US" b="1" dirty="0" smtClean="0"/>
              <a:t>Facts Continued</a:t>
            </a:r>
            <a:endParaRPr lang="en-US" b="1" dirty="0"/>
          </a:p>
        </p:txBody>
      </p:sp>
      <p:sp>
        <p:nvSpPr>
          <p:cNvPr id="3" name="Content Placeholder 2"/>
          <p:cNvSpPr>
            <a:spLocks noGrp="1"/>
          </p:cNvSpPr>
          <p:nvPr>
            <p:ph idx="1"/>
          </p:nvPr>
        </p:nvSpPr>
        <p:spPr/>
        <p:txBody>
          <a:bodyPr/>
          <a:lstStyle/>
          <a:p>
            <a:r>
              <a:rPr lang="en-US" sz="2800" dirty="0"/>
              <a:t>When family members participated in transition planning, students were </a:t>
            </a:r>
            <a:r>
              <a:rPr lang="en-US" sz="2800" dirty="0" smtClean="0"/>
              <a:t>5 times </a:t>
            </a:r>
            <a:r>
              <a:rPr lang="en-US" sz="2800" dirty="0"/>
              <a:t>more likely to enroll </a:t>
            </a:r>
            <a:r>
              <a:rPr lang="en-US" sz="2800" dirty="0" smtClean="0"/>
              <a:t>in </a:t>
            </a:r>
            <a:r>
              <a:rPr lang="en-US" sz="2800" dirty="0"/>
              <a:t>postsecondary </a:t>
            </a:r>
            <a:r>
              <a:rPr lang="en-US" sz="2800" dirty="0" smtClean="0"/>
              <a:t>education</a:t>
            </a:r>
          </a:p>
          <a:p>
            <a:pPr marL="228600" lvl="1">
              <a:spcBef>
                <a:spcPts val="1000"/>
              </a:spcBef>
            </a:pPr>
            <a:r>
              <a:rPr lang="en-US" sz="2800" dirty="0" smtClean="0"/>
              <a:t>43 </a:t>
            </a:r>
            <a:r>
              <a:rPr lang="en-US" sz="2800" dirty="0"/>
              <a:t>percent of students reported having adult service agency involvement.   </a:t>
            </a:r>
          </a:p>
          <a:p>
            <a:endParaRPr lang="en-US" dirty="0"/>
          </a:p>
        </p:txBody>
      </p:sp>
    </p:spTree>
    <p:extLst>
      <p:ext uri="{BB962C8B-B14F-4D97-AF65-F5344CB8AC3E}">
        <p14:creationId xmlns:p14="http://schemas.microsoft.com/office/powerpoint/2010/main" val="643847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648" y="714578"/>
            <a:ext cx="9603275" cy="1049235"/>
          </a:xfrm>
        </p:spPr>
        <p:txBody>
          <a:bodyPr/>
          <a:lstStyle/>
          <a:p>
            <a:pPr algn="ctr"/>
            <a:r>
              <a:rPr lang="en-US" b="1" dirty="0" smtClean="0"/>
              <a:t>Transition Services IEP Page From Beginning to End</a:t>
            </a:r>
            <a:endParaRPr lang="en-US" b="1" dirty="0"/>
          </a:p>
        </p:txBody>
      </p:sp>
      <p:sp>
        <p:nvSpPr>
          <p:cNvPr id="3" name="Content Placeholder 2"/>
          <p:cNvSpPr>
            <a:spLocks noGrp="1"/>
          </p:cNvSpPr>
          <p:nvPr>
            <p:ph idx="1"/>
          </p:nvPr>
        </p:nvSpPr>
        <p:spPr/>
        <p:txBody>
          <a:bodyPr/>
          <a:lstStyle/>
          <a:p>
            <a:r>
              <a:rPr lang="en-US" sz="3200" dirty="0" smtClean="0"/>
              <a:t>As you all know, these templates are located on the SOP website</a:t>
            </a:r>
          </a:p>
          <a:p>
            <a:r>
              <a:rPr lang="en-US" sz="3200" dirty="0" smtClean="0">
                <a:hlinkClick r:id="rId2"/>
              </a:rPr>
              <a:t>www.stateoperatedprograms.org</a:t>
            </a:r>
            <a:endParaRPr lang="en-US" sz="3200" dirty="0" smtClean="0"/>
          </a:p>
          <a:p>
            <a:endParaRPr lang="en-US" dirty="0"/>
          </a:p>
        </p:txBody>
      </p:sp>
    </p:spTree>
    <p:extLst>
      <p:ext uri="{BB962C8B-B14F-4D97-AF65-F5344CB8AC3E}">
        <p14:creationId xmlns:p14="http://schemas.microsoft.com/office/powerpoint/2010/main" val="1455389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Anticipated Graduation Status </a:t>
            </a:r>
            <a:endParaRPr lang="en-US" b="1" dirty="0"/>
          </a:p>
        </p:txBody>
      </p:sp>
      <p:sp>
        <p:nvSpPr>
          <p:cNvPr id="3" name="Content Placeholder 2"/>
          <p:cNvSpPr>
            <a:spLocks noGrp="1"/>
          </p:cNvSpPr>
          <p:nvPr>
            <p:ph idx="1"/>
          </p:nvPr>
        </p:nvSpPr>
        <p:spPr/>
        <p:txBody>
          <a:bodyPr>
            <a:normAutofit lnSpcReduction="10000"/>
          </a:bodyPr>
          <a:lstStyle/>
          <a:p>
            <a:r>
              <a:rPr lang="en-US" dirty="0" smtClean="0"/>
              <a:t>Make sure you select a diploma type for this section</a:t>
            </a:r>
          </a:p>
          <a:p>
            <a:r>
              <a:rPr lang="en-US" dirty="0" smtClean="0"/>
              <a:t>Advanced Studies Diploma, Standard Diploma, Special Diploma,  GED or Other</a:t>
            </a:r>
          </a:p>
          <a:p>
            <a:r>
              <a:rPr lang="en-US" dirty="0" smtClean="0"/>
              <a:t>Please do not leave this section blank </a:t>
            </a:r>
          </a:p>
          <a:p>
            <a:r>
              <a:rPr lang="en-US" b="1" dirty="0" smtClean="0"/>
              <a:t>Projected Graduation / Exit Date</a:t>
            </a:r>
          </a:p>
          <a:p>
            <a:r>
              <a:rPr lang="en-US" dirty="0" smtClean="0"/>
              <a:t>Make sure you enter a detailed statement as to when the student is expected to graduate</a:t>
            </a:r>
          </a:p>
          <a:p>
            <a:r>
              <a:rPr lang="en-US" dirty="0" smtClean="0"/>
              <a:t>Example:  This student </a:t>
            </a:r>
            <a:r>
              <a:rPr lang="en-US" dirty="0"/>
              <a:t>is currently scheduled to graduate high school with a standard </a:t>
            </a:r>
            <a:r>
              <a:rPr lang="en-US" dirty="0" smtClean="0"/>
              <a:t>diploma at the end of </a:t>
            </a:r>
            <a:r>
              <a:rPr lang="en-US" dirty="0"/>
              <a:t>the </a:t>
            </a:r>
            <a:r>
              <a:rPr lang="en-US" dirty="0" smtClean="0"/>
              <a:t>2018-2019 </a:t>
            </a:r>
            <a:r>
              <a:rPr lang="en-US" dirty="0"/>
              <a:t>academic school year.</a:t>
            </a:r>
            <a:endParaRPr lang="en-US" dirty="0" smtClean="0"/>
          </a:p>
        </p:txBody>
      </p:sp>
    </p:spTree>
    <p:extLst>
      <p:ext uri="{BB962C8B-B14F-4D97-AF65-F5344CB8AC3E}">
        <p14:creationId xmlns:p14="http://schemas.microsoft.com/office/powerpoint/2010/main" val="3839227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Projected Graduation / Exit Date</a:t>
            </a:r>
            <a:br>
              <a:rPr lang="en-US" b="1" dirty="0"/>
            </a:br>
            <a:endParaRPr lang="en-US" dirty="0"/>
          </a:p>
        </p:txBody>
      </p:sp>
      <p:sp>
        <p:nvSpPr>
          <p:cNvPr id="3" name="Content Placeholder 2"/>
          <p:cNvSpPr>
            <a:spLocks noGrp="1"/>
          </p:cNvSpPr>
          <p:nvPr>
            <p:ph idx="1"/>
          </p:nvPr>
        </p:nvSpPr>
        <p:spPr/>
        <p:txBody>
          <a:bodyPr>
            <a:normAutofit lnSpcReduction="10000"/>
          </a:bodyPr>
          <a:lstStyle/>
          <a:p>
            <a:r>
              <a:rPr lang="en-US" dirty="0"/>
              <a:t>Make sure you enter a detailed statement as to when the student is expected to </a:t>
            </a:r>
            <a:r>
              <a:rPr lang="en-US" dirty="0" smtClean="0"/>
              <a:t>graduate</a:t>
            </a:r>
          </a:p>
          <a:p>
            <a:r>
              <a:rPr lang="en-US" dirty="0"/>
              <a:t>Example:  </a:t>
            </a:r>
            <a:r>
              <a:rPr lang="en-US" dirty="0" smtClean="0"/>
              <a:t>Nathan </a:t>
            </a:r>
            <a:r>
              <a:rPr lang="en-US" dirty="0"/>
              <a:t>is currently scheduled to graduate high school with a standard diploma </a:t>
            </a:r>
            <a:r>
              <a:rPr lang="en-US" dirty="0" smtClean="0"/>
              <a:t>at the end of the 2018-2019 </a:t>
            </a:r>
            <a:r>
              <a:rPr lang="en-US" dirty="0"/>
              <a:t>academic school year</a:t>
            </a:r>
            <a:r>
              <a:rPr lang="en-US" dirty="0" smtClean="0"/>
              <a:t>.</a:t>
            </a:r>
          </a:p>
          <a:p>
            <a:r>
              <a:rPr lang="en-US" dirty="0" smtClean="0"/>
              <a:t>GED Example :  Melissa is currently working towards completing her GED.  As of August 9</a:t>
            </a:r>
            <a:r>
              <a:rPr lang="en-US" baseline="30000" dirty="0" smtClean="0"/>
              <a:t>th</a:t>
            </a:r>
            <a:r>
              <a:rPr lang="en-US" dirty="0" smtClean="0"/>
              <a:t>, 2018 Melissa has taken and passed the following GED Tests;  Language Arts - 151,  Science – 149 and Social Studies – 160.  She has taken the Math portion the test once scoring a 137 ( 145 or higher is passing) and is scheduled to take the test again on September 15</a:t>
            </a:r>
            <a:r>
              <a:rPr lang="en-US" baseline="30000" dirty="0" smtClean="0"/>
              <a:t>th</a:t>
            </a:r>
            <a:r>
              <a:rPr lang="en-US" dirty="0" smtClean="0"/>
              <a:t>, 2018.</a:t>
            </a:r>
            <a:endParaRPr lang="en-US" dirty="0"/>
          </a:p>
          <a:p>
            <a:endParaRPr lang="en-US" dirty="0"/>
          </a:p>
          <a:p>
            <a:endParaRPr lang="en-US" dirty="0"/>
          </a:p>
        </p:txBody>
      </p:sp>
    </p:spTree>
    <p:extLst>
      <p:ext uri="{BB962C8B-B14F-4D97-AF65-F5344CB8AC3E}">
        <p14:creationId xmlns:p14="http://schemas.microsoft.com/office/powerpoint/2010/main" val="2113624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smtClean="0"/>
              <a:t>Assessments: Student’s Strengths, Preferences, and interests</a:t>
            </a:r>
            <a:endParaRPr lang="en-US" b="1" dirty="0"/>
          </a:p>
        </p:txBody>
      </p:sp>
      <p:sp>
        <p:nvSpPr>
          <p:cNvPr id="3" name="Content Placeholder 2"/>
          <p:cNvSpPr>
            <a:spLocks noGrp="1"/>
          </p:cNvSpPr>
          <p:nvPr>
            <p:ph idx="1"/>
          </p:nvPr>
        </p:nvSpPr>
        <p:spPr/>
        <p:txBody>
          <a:bodyPr>
            <a:normAutofit fontScale="92500" lnSpcReduction="20000"/>
          </a:bodyPr>
          <a:lstStyle/>
          <a:p>
            <a:r>
              <a:rPr lang="en" sz="3000" dirty="0">
                <a:sym typeface="Arial"/>
              </a:rPr>
              <a:t>IEP Teams must conduct Age-Appropriate </a:t>
            </a:r>
            <a:r>
              <a:rPr lang="en" sz="3000" b="1" i="1" dirty="0">
                <a:solidFill>
                  <a:schemeClr val="dk1"/>
                </a:solidFill>
                <a:sym typeface="Arial"/>
              </a:rPr>
              <a:t>Transition Assessments </a:t>
            </a:r>
            <a:r>
              <a:rPr lang="en" sz="3000" dirty="0">
                <a:sym typeface="Arial"/>
              </a:rPr>
              <a:t>(AATA) to determine the student’s  </a:t>
            </a:r>
            <a:r>
              <a:rPr lang="en" sz="3000" dirty="0" smtClean="0">
                <a:sym typeface="Arial"/>
              </a:rPr>
              <a:t>strengths, preferences and interests</a:t>
            </a:r>
          </a:p>
          <a:p>
            <a:r>
              <a:rPr lang="en" sz="3000" dirty="0" smtClean="0">
                <a:sym typeface="Arial"/>
              </a:rPr>
              <a:t>What are age appropiate assessments and why are they important?</a:t>
            </a:r>
          </a:p>
          <a:p>
            <a:r>
              <a:rPr lang="en-US" sz="3000" dirty="0"/>
              <a:t>These assessments are used to gather information in order to write the transition </a:t>
            </a:r>
            <a:r>
              <a:rPr lang="en-US" sz="3000" dirty="0" smtClean="0"/>
              <a:t>plan</a:t>
            </a:r>
          </a:p>
          <a:p>
            <a:pPr marL="0" indent="0">
              <a:buNone/>
            </a:pPr>
            <a:endParaRPr lang="en-US" sz="2400" dirty="0" smtClean="0"/>
          </a:p>
          <a:p>
            <a:endParaRPr lang="en-US" dirty="0"/>
          </a:p>
          <a:p>
            <a:endParaRPr lang="en" dirty="0" smtClean="0">
              <a:sym typeface="Arial"/>
            </a:endParaRPr>
          </a:p>
          <a:p>
            <a:endParaRPr lang="en" dirty="0" smtClean="0">
              <a:sym typeface="Arial"/>
            </a:endParaRPr>
          </a:p>
          <a:p>
            <a:endParaRPr lang="en" dirty="0">
              <a:sym typeface="Arial"/>
            </a:endParaRPr>
          </a:p>
          <a:p>
            <a:endParaRPr lang="en-US" dirty="0"/>
          </a:p>
        </p:txBody>
      </p:sp>
    </p:spTree>
    <p:extLst>
      <p:ext uri="{BB962C8B-B14F-4D97-AF65-F5344CB8AC3E}">
        <p14:creationId xmlns:p14="http://schemas.microsoft.com/office/powerpoint/2010/main" val="11476417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Web88AD</Template>
  <TotalTime>19903</TotalTime>
  <Words>2666</Words>
  <Application>Microsoft Office PowerPoint</Application>
  <PresentationFormat>Widescreen</PresentationFormat>
  <Paragraphs>299</Paragraphs>
  <Slides>47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Calibri</vt:lpstr>
      <vt:lpstr>Gill Sans MT</vt:lpstr>
      <vt:lpstr>New Roman Times New Roman</vt:lpstr>
      <vt:lpstr>Times New Roman</vt:lpstr>
      <vt:lpstr>Wingdings</vt:lpstr>
      <vt:lpstr>Gallery</vt:lpstr>
      <vt:lpstr>Lets take a look at</vt:lpstr>
      <vt:lpstr>Transition Services</vt:lpstr>
      <vt:lpstr>Success Transition Why It’s A Big Deal!! </vt:lpstr>
      <vt:lpstr>Successful Transition Facts</vt:lpstr>
      <vt:lpstr>Successful Transition Facts Continued</vt:lpstr>
      <vt:lpstr>Transition Services IEP Page From Beginning to End</vt:lpstr>
      <vt:lpstr>Anticipated Graduation Status </vt:lpstr>
      <vt:lpstr>Projected Graduation / Exit Date </vt:lpstr>
      <vt:lpstr>Assessments: Student’s Strengths, Preferences, and interests</vt:lpstr>
      <vt:lpstr>Transition Assessments </vt:lpstr>
      <vt:lpstr>Transition Assessments </vt:lpstr>
      <vt:lpstr>Transition Assessments </vt:lpstr>
      <vt:lpstr>Why is Transition Assessment Important? </vt:lpstr>
      <vt:lpstr>Why is Transition Assessment Important? </vt:lpstr>
      <vt:lpstr>Why is Transition Assessment Important? </vt:lpstr>
      <vt:lpstr>Transition Assessment is Important in building Strong Relationships with students  </vt:lpstr>
      <vt:lpstr>The goal of transition assessment is to:  </vt:lpstr>
      <vt:lpstr>The goal of transition assessment is to: </vt:lpstr>
      <vt:lpstr>transition assessment</vt:lpstr>
      <vt:lpstr>Formal vs. Informal Transition Assessments </vt:lpstr>
      <vt:lpstr>Examples </vt:lpstr>
      <vt:lpstr>Selecting Appropriate transition Assessments</vt:lpstr>
      <vt:lpstr>Additional Examples of Age-Appropriate Transition Assessments </vt:lpstr>
      <vt:lpstr>Collecting data from Transition Assessments – Who is involved? </vt:lpstr>
      <vt:lpstr>Collecting data from Transition Assessments – Who is involved? </vt:lpstr>
      <vt:lpstr>Collecting data from Transition Assessments – Who is involved? </vt:lpstr>
      <vt:lpstr>Collecting data from Transition Assessments – Who is involved? </vt:lpstr>
      <vt:lpstr>TRANSITION PLANNING After collecting data</vt:lpstr>
      <vt:lpstr>PowerPoint Presentation</vt:lpstr>
      <vt:lpstr>Post secondary Goals / services</vt:lpstr>
      <vt:lpstr>Post secondary Goals / services</vt:lpstr>
      <vt:lpstr>Post secondary Goals / services</vt:lpstr>
      <vt:lpstr>Post secondary Goals / services</vt:lpstr>
      <vt:lpstr>Post secondary Goals / services</vt:lpstr>
      <vt:lpstr>Post secondary Goals / services</vt:lpstr>
      <vt:lpstr>Post secondary Goals / services</vt:lpstr>
      <vt:lpstr>Post secondary Goals / services</vt:lpstr>
      <vt:lpstr>Post secondary Goals / services</vt:lpstr>
      <vt:lpstr>Post secondary Goals / services</vt:lpstr>
      <vt:lpstr>Post secondary Goals / services</vt:lpstr>
      <vt:lpstr>Your Turn!!   At your table, please write a transition goal for one of the following students</vt:lpstr>
      <vt:lpstr>Post secondary Goals for Rob</vt:lpstr>
      <vt:lpstr>Post secondary Goals for Tina</vt:lpstr>
      <vt:lpstr>Post secondary Goals / services Coordinated Activities</vt:lpstr>
      <vt:lpstr>INTERAGENCY RESPONSIBILITIES OR ANY NEEDED LINKAGES, IF APPROPRIATE</vt:lpstr>
      <vt:lpstr>Video: top ten ways to change the outcomes</vt:lpstr>
      <vt:lpstr>Works Cited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your outline to get started</dc:title>
  <dc:creator>Rios, Genie</dc:creator>
  <cp:lastModifiedBy>Catherine A. Forrest (caforres)</cp:lastModifiedBy>
  <cp:revision>203</cp:revision>
  <cp:lastPrinted>2018-05-10T19:06:55Z</cp:lastPrinted>
  <dcterms:created xsi:type="dcterms:W3CDTF">2018-05-10T17:23:12Z</dcterms:created>
  <dcterms:modified xsi:type="dcterms:W3CDTF">2019-04-08T22:29:32Z</dcterms:modified>
</cp:coreProperties>
</file>